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8"/>
  </p:notesMasterIdLst>
  <p:sldIdLst>
    <p:sldId id="257" r:id="rId2"/>
    <p:sldId id="362" r:id="rId3"/>
    <p:sldId id="370" r:id="rId4"/>
    <p:sldId id="363" r:id="rId5"/>
    <p:sldId id="364" r:id="rId6"/>
    <p:sldId id="365" r:id="rId7"/>
    <p:sldId id="366" r:id="rId8"/>
    <p:sldId id="367" r:id="rId9"/>
    <p:sldId id="368" r:id="rId10"/>
    <p:sldId id="258" r:id="rId11"/>
    <p:sldId id="259" r:id="rId12"/>
    <p:sldId id="261" r:id="rId13"/>
    <p:sldId id="268" r:id="rId14"/>
    <p:sldId id="262" r:id="rId15"/>
    <p:sldId id="267" r:id="rId16"/>
    <p:sldId id="265" r:id="rId17"/>
    <p:sldId id="260" r:id="rId18"/>
    <p:sldId id="263" r:id="rId19"/>
    <p:sldId id="264" r:id="rId20"/>
    <p:sldId id="266" r:id="rId21"/>
    <p:sldId id="269" r:id="rId22"/>
    <p:sldId id="270" r:id="rId23"/>
    <p:sldId id="361" r:id="rId24"/>
    <p:sldId id="291" r:id="rId25"/>
    <p:sldId id="307" r:id="rId26"/>
    <p:sldId id="320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9"/>
    <p:restoredTop sz="94717"/>
  </p:normalViewPr>
  <p:slideViewPr>
    <p:cSldViewPr snapToGrid="0" snapToObjects="1">
      <p:cViewPr varScale="1">
        <p:scale>
          <a:sx n="85" d="100"/>
          <a:sy n="85" d="100"/>
        </p:scale>
        <p:origin x="19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4" Type="http://schemas.openxmlformats.org/officeDocument/2006/relationships/image" Target="../media/image3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085E2-E86A-4344-AA8A-F53E0EF8B169}" type="datetimeFigureOut">
              <a:rPr lang="es-ES" smtClean="0"/>
              <a:t>11/6/19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54E57-9514-D349-88F6-E6A4BEB07A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22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la semana la expresión de estos genes aparece aumentada en el grupo Hx14/100/21, la respuesta frente a la reanimación se hace más evidente a más largo plazo activándose mecanismos para proteger al cerebro.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99881-CA35-4A42-A626-0920002542D3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99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Para completar el estudio del estrés oxidativo, se determinaron biomarcadores de daño oxidativo y </a:t>
            </a:r>
            <a:r>
              <a:rPr lang="es-ES" dirty="0" err="1"/>
              <a:t>nitrosativo</a:t>
            </a:r>
            <a:r>
              <a:rPr lang="es-ES" dirty="0"/>
              <a:t> a las proteínas.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99881-CA35-4A42-A626-0920002542D3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856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BA83-9945-A443-83E3-62A57C67AC16}" type="datetime1">
              <a:rPr lang="es-ES" smtClean="0"/>
              <a:t>11/6/19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5098971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43D6-2FB0-ED48-8509-D03B1C903C93}" type="datetime1">
              <a:rPr lang="es-ES" smtClean="0"/>
              <a:t>11/6/19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0190244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FC856-6631-C04C-8D26-F3FCE9EB1173}" type="datetime1">
              <a:rPr lang="es-ES" smtClean="0"/>
              <a:t>11/6/19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2823901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F4C47-DE9C-B147-BC79-3F558CBCADD2}" type="datetime1">
              <a:rPr lang="es-ES" smtClean="0"/>
              <a:t>11/6/19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776693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7B2F-7A93-A243-9998-886E5D3A0E50}" type="datetime1">
              <a:rPr lang="es-ES" smtClean="0"/>
              <a:t>11/6/19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096420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08D7-56F8-334F-8B97-B2FE9E6606A9}" type="datetime1">
              <a:rPr lang="es-ES" smtClean="0"/>
              <a:t>11/6/19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7313578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CEFB3-2039-634B-82DB-58A1E1C51374}" type="datetime1">
              <a:rPr lang="es-ES" smtClean="0"/>
              <a:t>11/6/19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028883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5AE07-C375-BA4A-A374-3645BEBB4764}" type="datetime1">
              <a:rPr lang="es-ES" smtClean="0"/>
              <a:t>11/6/19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493460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73236-23AF-024D-8A05-3FA36521A001}" type="datetime1">
              <a:rPr lang="es-ES" smtClean="0"/>
              <a:t>11/6/19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6732334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7946E-C507-EB40-8975-7D00FA5EDCB0}" type="datetime1">
              <a:rPr lang="es-ES" smtClean="0"/>
              <a:t>11/6/19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906460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96F9A-1ED7-BC4D-B91C-89C36349E114}" type="datetime1">
              <a:rPr lang="es-ES" smtClean="0"/>
              <a:t>11/6/19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9146098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266FE-3ECB-0748-92EB-0022187229AB}" type="datetime1">
              <a:rPr lang="es-ES" smtClean="0"/>
              <a:t>11/6/19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JORNADA SAMID - JUNIO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81DF-F795-B947-9AF4-6331AFF0DA2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86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ircl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jpeg"/><Relationship Id="rId5" Type="http://schemas.openxmlformats.org/officeDocument/2006/relationships/image" Target="../media/image27.emf"/><Relationship Id="rId10" Type="http://schemas.openxmlformats.org/officeDocument/2006/relationships/image" Target="../media/image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emf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3.emf"/><Relationship Id="rId5" Type="http://schemas.openxmlformats.org/officeDocument/2006/relationships/image" Target="../media/image30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C63D3-111E-8E41-A5F7-267740DC3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198353"/>
          </a:xfrm>
        </p:spPr>
        <p:txBody>
          <a:bodyPr>
            <a:normAutofit/>
          </a:bodyPr>
          <a:lstStyle/>
          <a:p>
            <a:pPr algn="ctr"/>
            <a:r>
              <a:rPr lang="es-ES" sz="4000" b="1" dirty="0"/>
              <a:t>Jornada Red SAMID </a:t>
            </a:r>
            <a:br>
              <a:rPr lang="es-ES" sz="3200" dirty="0"/>
            </a:br>
            <a:r>
              <a:rPr lang="es-ES" sz="3200" dirty="0"/>
              <a:t>Madrid – 11 de Junio 2019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4E5F90-233F-614B-900A-681D17301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011562"/>
            <a:ext cx="7886700" cy="2078090"/>
          </a:xfrm>
        </p:spPr>
        <p:txBody>
          <a:bodyPr>
            <a:normAutofit/>
          </a:bodyPr>
          <a:lstStyle/>
          <a:p>
            <a:r>
              <a:rPr lang="es-ES" b="1" dirty="0"/>
              <a:t>GRUPO RD16/0022/0012</a:t>
            </a:r>
          </a:p>
          <a:p>
            <a:r>
              <a:rPr lang="es-ES" dirty="0"/>
              <a:t>INSTITUTO INVESTIGACIÓN SANITARIA LA FE</a:t>
            </a:r>
          </a:p>
          <a:p>
            <a:r>
              <a:rPr lang="es-ES" dirty="0"/>
              <a:t>HOSPITAL UNIVERSITARIO Y POLITÉCNICO LA FE</a:t>
            </a:r>
          </a:p>
          <a:p>
            <a:r>
              <a:rPr lang="es-ES" dirty="0"/>
              <a:t>VALENCIA</a:t>
            </a: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82D8E3A1-68F5-6845-A5B2-F5DEAF96D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93" y="382332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58BB4AA3-487E-4C4F-AA7D-59C85AA96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6013" r="21555" b="50066"/>
          <a:stretch>
            <a:fillRect/>
          </a:stretch>
        </p:blipFill>
        <p:spPr bwMode="auto">
          <a:xfrm>
            <a:off x="6117795" y="368249"/>
            <a:ext cx="1020894" cy="6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://intranetlafe/UnidadComunicacion/manual_identidad_corporativa/imagen_virtual_LaFe_pequeña.jpg">
            <a:extLst>
              <a:ext uri="{FF2B5EF4-FFF2-40B4-BE49-F238E27FC236}">
                <a16:creationId xmlns:a16="http://schemas.microsoft.com/office/drawing/2014/main" id="{D5164BF7-8547-F147-A309-8CC102C24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" y="215902"/>
            <a:ext cx="4085245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7 Imagen" descr="LOGO_DEFINITIVO_20101122_HUP_IIS La Fe">
            <a:extLst>
              <a:ext uri="{FF2B5EF4-FFF2-40B4-BE49-F238E27FC236}">
                <a16:creationId xmlns:a16="http://schemas.microsoft.com/office/drawing/2014/main" id="{C2EF6A1D-8169-E744-95AA-871CE0FE6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94" y="223868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CEECE71-BA5E-034F-BC0A-30797EB8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E44DC67-714B-B14B-965E-AE985B75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691024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0435"/>
            <a:ext cx="7886700" cy="1106128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1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1600" b="1" dirty="0"/>
              <a:t>PRENATAL RISK FACTORS FOR ABNORMAL NEONATAL AND LONG TERM OUTCOME.</a:t>
            </a:r>
            <a:br>
              <a:rPr lang="es-ES" sz="1600" b="1" dirty="0"/>
            </a:br>
            <a:r>
              <a:rPr lang="es-ES" sz="1600" b="1" dirty="0" err="1"/>
              <a:t>Objective</a:t>
            </a:r>
            <a:r>
              <a:rPr lang="es-ES" sz="1600" b="1" dirty="0"/>
              <a:t> 1.1. Chorioamnionitis </a:t>
            </a:r>
            <a:endParaRPr lang="es-ES" sz="2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730247-90AD-454E-ADC9-FAD25C038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41" y="1666568"/>
            <a:ext cx="7738611" cy="283169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19B9DD1-1048-F440-B96A-7502AE89872A}"/>
              </a:ext>
            </a:extLst>
          </p:cNvPr>
          <p:cNvSpPr txBox="1"/>
          <p:nvPr/>
        </p:nvSpPr>
        <p:spPr>
          <a:xfrm>
            <a:off x="712541" y="4660490"/>
            <a:ext cx="78028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Description</a:t>
            </a:r>
            <a:r>
              <a:rPr lang="es-ES" sz="2000" dirty="0"/>
              <a:t> of a new </a:t>
            </a:r>
            <a:r>
              <a:rPr lang="es-ES" sz="2000" dirty="0" err="1"/>
              <a:t>biomarkers</a:t>
            </a:r>
            <a:r>
              <a:rPr lang="es-ES" sz="2000" dirty="0"/>
              <a:t> </a:t>
            </a:r>
            <a:r>
              <a:rPr lang="es-ES" sz="2000" dirty="0" err="1"/>
              <a:t>able</a:t>
            </a:r>
            <a:r>
              <a:rPr lang="es-ES" sz="2000" dirty="0"/>
              <a:t> to </a:t>
            </a:r>
            <a:r>
              <a:rPr lang="es-ES" sz="2000" dirty="0" err="1"/>
              <a:t>early</a:t>
            </a:r>
            <a:r>
              <a:rPr lang="es-ES" sz="2000" dirty="0"/>
              <a:t> </a:t>
            </a:r>
            <a:r>
              <a:rPr lang="es-ES" sz="2000" dirty="0" err="1"/>
              <a:t>identify</a:t>
            </a:r>
            <a:r>
              <a:rPr lang="es-ES" sz="2000" dirty="0"/>
              <a:t> </a:t>
            </a:r>
            <a:r>
              <a:rPr lang="es-ES" sz="2000" dirty="0" err="1"/>
              <a:t>Intra-amniotic</a:t>
            </a:r>
            <a:r>
              <a:rPr lang="es-ES" sz="2000" dirty="0"/>
              <a:t> </a:t>
            </a:r>
            <a:r>
              <a:rPr lang="es-ES" sz="2000" dirty="0" err="1"/>
              <a:t>infection</a:t>
            </a:r>
            <a:r>
              <a:rPr lang="es-ES" sz="2000" dirty="0"/>
              <a:t> </a:t>
            </a:r>
            <a:r>
              <a:rPr lang="es-ES" sz="2000" dirty="0" err="1"/>
              <a:t>using</a:t>
            </a:r>
            <a:r>
              <a:rPr lang="es-ES" sz="2000" dirty="0"/>
              <a:t> </a:t>
            </a:r>
            <a:r>
              <a:rPr lang="es-ES" sz="2000" dirty="0" err="1"/>
              <a:t>targeted</a:t>
            </a:r>
            <a:r>
              <a:rPr lang="es-ES" sz="2000" dirty="0"/>
              <a:t> HPLC-MS/MS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/>
              <a:t>Glutathione</a:t>
            </a:r>
            <a:r>
              <a:rPr lang="es-ES" sz="2000" dirty="0"/>
              <a:t> </a:t>
            </a:r>
            <a:r>
              <a:rPr lang="es-ES" sz="2000" dirty="0" err="1"/>
              <a:t>sulfonamide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Nitro-</a:t>
            </a:r>
            <a:r>
              <a:rPr lang="es-ES" sz="2000" dirty="0" err="1"/>
              <a:t>tyrosine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3-Chloro-tyrosine</a:t>
            </a:r>
          </a:p>
        </p:txBody>
      </p:sp>
      <p:pic>
        <p:nvPicPr>
          <p:cNvPr id="10" name="Imagen 8">
            <a:extLst>
              <a:ext uri="{FF2B5EF4-FFF2-40B4-BE49-F238E27FC236}">
                <a16:creationId xmlns:a16="http://schemas.microsoft.com/office/drawing/2014/main" id="{21E7AE94-1C5A-B440-8646-F75AB1E84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 Imagen" descr="LOGO_DEFINITIVO_20101122_HUP_IIS La Fe">
            <a:extLst>
              <a:ext uri="{FF2B5EF4-FFF2-40B4-BE49-F238E27FC236}">
                <a16:creationId xmlns:a16="http://schemas.microsoft.com/office/drawing/2014/main" id="{4CACBF8C-163C-5A4A-BCF4-61F3F6D75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D6040A12-AC01-F24D-83E3-5A957C21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484B60A2-30D7-194E-8141-2A00FCB3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978878"/>
      </p:ext>
    </p:extLst>
  </p:cSld>
  <p:clrMapOvr>
    <a:masterClrMapping/>
  </p:clrMapOvr>
  <p:transition spd="slow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4851"/>
            <a:ext cx="7886700" cy="1062338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2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000" b="1" dirty="0"/>
              <a:t>NEONATAL RISK FACTORS FOR IMPAIRED NEURODEVELOPMENT OUTCOME.</a:t>
            </a:r>
            <a:br>
              <a:rPr lang="es-ES" sz="2000" b="1" dirty="0"/>
            </a:br>
            <a:r>
              <a:rPr lang="es-ES" sz="2000" b="1" dirty="0" err="1"/>
              <a:t>Objective</a:t>
            </a:r>
            <a:r>
              <a:rPr lang="es-ES" sz="2000" b="1" dirty="0"/>
              <a:t> 1</a:t>
            </a:r>
            <a:endParaRPr lang="es-ES" sz="24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arcador de pie de página 11">
            <a:extLst>
              <a:ext uri="{FF2B5EF4-FFF2-40B4-BE49-F238E27FC236}">
                <a16:creationId xmlns:a16="http://schemas.microsoft.com/office/drawing/2014/main" id="{9DA782D6-752E-4B4C-9732-93EECA9B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13" name="Marcador de número de diapositiva 12">
            <a:extLst>
              <a:ext uri="{FF2B5EF4-FFF2-40B4-BE49-F238E27FC236}">
                <a16:creationId xmlns:a16="http://schemas.microsoft.com/office/drawing/2014/main" id="{EAF5B287-FFAB-2C49-BBFD-2AC008B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11</a:t>
            </a:fld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1A62B38-0AA3-FD48-93F5-A91115273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340" y="1737189"/>
            <a:ext cx="6145066" cy="206298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1F5DC78-0556-5146-9708-4AC0B45DA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340" y="4007771"/>
            <a:ext cx="6457950" cy="2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2085"/>
      </p:ext>
    </p:extLst>
  </p:cSld>
  <p:clrMapOvr>
    <a:masterClrMapping/>
  </p:clrMapOvr>
  <p:transition spd="slow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7078"/>
            <a:ext cx="7886700" cy="1211507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2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000" b="1" dirty="0"/>
              <a:t>NEONATAL RISK FACTORS FOR IMPAIRED NEURODEVELOPMENT OUTCOME.</a:t>
            </a:r>
            <a:br>
              <a:rPr lang="es-ES" sz="2000" b="1" dirty="0"/>
            </a:br>
            <a:r>
              <a:rPr lang="es-ES" sz="2000" b="1" dirty="0" err="1"/>
              <a:t>Objective</a:t>
            </a:r>
            <a:r>
              <a:rPr lang="es-ES" sz="2000" b="1" dirty="0"/>
              <a:t> 1</a:t>
            </a:r>
            <a:endParaRPr lang="es-ES" sz="24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EA07CAD-8862-6741-8FD9-C4B3E9FEC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2245850"/>
            <a:ext cx="8724900" cy="3251200"/>
          </a:xfrm>
          <a:prstGeom prst="rect">
            <a:avLst/>
          </a:prstGeo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F7E57C-02BC-C846-AB9D-14293511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048E3-638E-FD45-95E8-229835CD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949393"/>
      </p:ext>
    </p:extLst>
  </p:cSld>
  <p:clrMapOvr>
    <a:masterClrMapping/>
  </p:clrMapOvr>
  <p:transition spd="slow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7078"/>
            <a:ext cx="7886700" cy="1211507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2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000" b="1" dirty="0"/>
              <a:t>NEONATAL RISK FACTORS FOR IMPAIRED NEURODEVELOPMENT OUTCOME.</a:t>
            </a:r>
            <a:br>
              <a:rPr lang="es-ES" sz="2000" b="1" dirty="0"/>
            </a:br>
            <a:r>
              <a:rPr lang="es-ES" sz="2000" b="1" dirty="0" err="1"/>
              <a:t>Objective</a:t>
            </a:r>
            <a:r>
              <a:rPr lang="es-ES" sz="2000" b="1" dirty="0"/>
              <a:t> 3</a:t>
            </a:r>
            <a:endParaRPr lang="es-ES" sz="24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F7E57C-02BC-C846-AB9D-14293511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048E3-638E-FD45-95E8-229835CD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13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F591F2F-EC06-7541-B61C-1012324C2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68" y="2461504"/>
            <a:ext cx="5435796" cy="2036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C5A00F-471A-5347-B585-203E75B0CB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0"/>
          <a:stretch/>
        </p:blipFill>
        <p:spPr>
          <a:xfrm>
            <a:off x="5559364" y="3399831"/>
            <a:ext cx="3554925" cy="28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0551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4851"/>
            <a:ext cx="7886700" cy="1159938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2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1800" b="1" dirty="0"/>
              <a:t>NEONATAL RISK FACTORS FOR IMPAIRED NEURODEVELOPMENT OUTCOME.</a:t>
            </a:r>
            <a:br>
              <a:rPr lang="es-ES" sz="1800" b="1" dirty="0"/>
            </a:br>
            <a:r>
              <a:rPr lang="es-ES" sz="1800" b="1" dirty="0" err="1"/>
              <a:t>Objective</a:t>
            </a:r>
            <a:r>
              <a:rPr lang="es-ES" sz="1800" b="1" dirty="0"/>
              <a:t> 2,4,6</a:t>
            </a:r>
            <a:endParaRPr lang="es-ES" sz="20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1304DE-292D-6E45-9EF3-79CC4A917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281" y="2032053"/>
            <a:ext cx="7366069" cy="3713174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2F536E2-D29F-AF40-8E25-A10D71DA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2F6B02-8882-5B40-87CB-86CA1833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8771922"/>
      </p:ext>
    </p:extLst>
  </p:cSld>
  <p:clrMapOvr>
    <a:masterClrMapping/>
  </p:clrMapOvr>
  <p:transition spd="slow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7078"/>
            <a:ext cx="7886700" cy="1211507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2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000" b="1" dirty="0"/>
              <a:t>NEONATAL RISK FACTORS FOR IMPAIRED NEURODEVELOPMENT OUTCOME.</a:t>
            </a:r>
            <a:br>
              <a:rPr lang="es-ES" sz="2000" b="1" dirty="0"/>
            </a:br>
            <a:r>
              <a:rPr lang="es-ES" sz="2000" b="1" dirty="0" err="1"/>
              <a:t>Objective</a:t>
            </a:r>
            <a:r>
              <a:rPr lang="es-ES" sz="2000" b="1" dirty="0"/>
              <a:t> 6</a:t>
            </a:r>
            <a:endParaRPr lang="es-ES" sz="24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F7E57C-02BC-C846-AB9D-14293511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048E3-638E-FD45-95E8-229835CD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15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7F77A0E-1B17-E547-A695-49E8AD75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638" y="2127912"/>
            <a:ext cx="7447179" cy="39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70904"/>
      </p:ext>
    </p:extLst>
  </p:cSld>
  <p:clrMapOvr>
    <a:masterClrMapping/>
  </p:clrMapOvr>
  <p:transition spd="slow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7079"/>
            <a:ext cx="7886700" cy="78524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b="1" dirty="0">
                <a:solidFill>
                  <a:srgbClr val="FF0000"/>
                </a:solidFill>
              </a:rPr>
              <a:t>Programa 1 – Workpackage 3</a:t>
            </a:r>
            <a:br>
              <a:rPr lang="es-ES" sz="3100" b="1" dirty="0">
                <a:solidFill>
                  <a:srgbClr val="FF0000"/>
                </a:solidFill>
              </a:rPr>
            </a:br>
            <a:r>
              <a:rPr lang="es-ES" sz="2000" b="1" dirty="0"/>
              <a:t>NEONATAL RISK FACTORS FOR ADVERSE NUTRITIONAL AND METABOLIC OUTCOME</a:t>
            </a:r>
            <a:br>
              <a:rPr lang="es-ES" dirty="0"/>
            </a:br>
            <a:r>
              <a:rPr lang="es-ES" sz="2000" b="1" dirty="0"/>
              <a:t>.</a:t>
            </a:r>
            <a:endParaRPr lang="es-ES" sz="24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F976BE6-CF96-7F4A-AB29-56EBB78BB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54" y="1508204"/>
            <a:ext cx="6804017" cy="27807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7606C0-30E8-E143-A953-00E5E0137D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95" t="3806" r="9097"/>
          <a:stretch/>
        </p:blipFill>
        <p:spPr>
          <a:xfrm>
            <a:off x="2462981" y="4395019"/>
            <a:ext cx="3652069" cy="1837111"/>
          </a:xfrm>
          <a:prstGeom prst="rect">
            <a:avLst/>
          </a:prstGeom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BCEA01-3865-3045-81AB-9E7F66D1D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D7DE55-3D1E-6344-9457-4067541A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213285"/>
      </p:ext>
    </p:extLst>
  </p:cSld>
  <p:clrMapOvr>
    <a:masterClrMapping/>
  </p:clrMapOvr>
  <p:transition spd="slow">
    <p:circl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34"/>
            <a:ext cx="7886700" cy="1537408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6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000" b="1" dirty="0"/>
              <a:t>EPIGENETIC, TOXIC AND ENVIRONMENTAL RISK FACTORS FOR ABNORMAL DEVELOPMENTAL, NUTRITIONAL AND METABOLIC OUTCOME.</a:t>
            </a:r>
            <a:br>
              <a:rPr lang="es-ES" sz="2000" b="1" dirty="0"/>
            </a:br>
            <a:r>
              <a:rPr lang="es-ES" sz="2000" b="1" dirty="0" err="1"/>
              <a:t>Objective</a:t>
            </a:r>
            <a:r>
              <a:rPr lang="es-ES" sz="2000" b="1" dirty="0"/>
              <a:t> 6.1.</a:t>
            </a:r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CF11EE-0325-DB43-9348-212609A15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3015356"/>
            <a:ext cx="8509000" cy="2159000"/>
          </a:xfrm>
          <a:prstGeom prst="rect">
            <a:avLst/>
          </a:prstGeo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7CAB1A-D6F7-0A41-B8D5-BB9A59C8D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59ABA-8F7C-214D-B82B-8A6DF4A7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6902115"/>
      </p:ext>
    </p:extLst>
  </p:cSld>
  <p:clrMapOvr>
    <a:masterClrMapping/>
  </p:clrMapOvr>
  <p:transition spd="slow">
    <p:circl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83120"/>
            <a:ext cx="7886700" cy="1261900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6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000" b="1" dirty="0"/>
              <a:t>EPIGENETIC, TOXIC AND ENVIRONMENTAL RISK FACTORS FOR ABNORMAL DEVELOPMENTAL, NUTRITIONAL AND METABOLIC OUTCOME.</a:t>
            </a:r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EC43F6-9520-8246-8B54-396C5A35A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99" y="1775731"/>
            <a:ext cx="7137083" cy="24628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E6A5B5-9F35-0C41-AF0E-98EB1BE6A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159" y="4366398"/>
            <a:ext cx="4507681" cy="2118417"/>
          </a:xfrm>
          <a:prstGeom prst="rect">
            <a:avLst/>
          </a:prstGeom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B8D5FC-419E-3140-92F0-DCF429B9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7D57C9-E868-B440-8866-DC2E3949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601172"/>
      </p:ext>
    </p:extLst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4340"/>
            <a:ext cx="7886700" cy="1261900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</a:rPr>
              <a:t>Programa 1 – Workpackage 6</a:t>
            </a:r>
            <a:br>
              <a:rPr lang="es-ES" sz="2400" b="1" dirty="0">
                <a:solidFill>
                  <a:srgbClr val="FF0000"/>
                </a:solidFill>
              </a:rPr>
            </a:br>
            <a:r>
              <a:rPr lang="es-ES" sz="2000" b="1" dirty="0"/>
              <a:t>EPIGENETIC, TOXIC AND ENVIRONMENTAL RISK FACTORS FOR ABNORMAL DEVELOPMENTAL, NUTRITIONAL AND METABOLIC OUTCOME.</a:t>
            </a:r>
            <a:br>
              <a:rPr lang="es-ES" sz="2000" b="1" dirty="0"/>
            </a:br>
            <a:r>
              <a:rPr lang="es-ES" sz="2000" b="1" dirty="0" err="1"/>
              <a:t>Objectives</a:t>
            </a:r>
            <a:r>
              <a:rPr lang="es-ES" sz="2000" b="1" dirty="0"/>
              <a:t> 6.1, 6.2</a:t>
            </a:r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0488E94-1273-7642-87AE-A920500D9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52" y="1916854"/>
            <a:ext cx="6413072" cy="28043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55215A6-DBED-BC4E-946C-E2BBD2E09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465" y="4887345"/>
            <a:ext cx="6828503" cy="1742773"/>
          </a:xfrm>
          <a:prstGeom prst="rect">
            <a:avLst/>
          </a:prstGeom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E6CFF1C7-1B4F-2C46-B6DB-09DEA9705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CDD309-C8CD-9948-9563-A29B5979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265411"/>
      </p:ext>
    </p:extLst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E3B8E71A-DD6C-5249-B376-702F8B3A0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54672"/>
            <a:ext cx="7886700" cy="4581628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/>
              <a:t>Programa 1.</a:t>
            </a:r>
            <a:br>
              <a:rPr lang="es-ES" sz="3600" b="1" dirty="0"/>
            </a:br>
            <a:r>
              <a:rPr lang="es-ES" sz="3600" b="1" dirty="0"/>
              <a:t> </a:t>
            </a:r>
            <a:br>
              <a:rPr lang="es-ES" sz="3600" b="1" dirty="0"/>
            </a:br>
            <a:r>
              <a:rPr lang="es-ES" sz="2700" b="1" dirty="0" err="1"/>
              <a:t>Interventions</a:t>
            </a:r>
            <a:r>
              <a:rPr lang="es-ES" sz="2700" b="1" dirty="0"/>
              <a:t> </a:t>
            </a:r>
            <a:r>
              <a:rPr lang="es-ES" sz="2700" b="1" dirty="0" err="1"/>
              <a:t>during</a:t>
            </a:r>
            <a:r>
              <a:rPr lang="es-ES" sz="2700" b="1" dirty="0"/>
              <a:t> </a:t>
            </a:r>
            <a:r>
              <a:rPr lang="es-ES" sz="2700" b="1" dirty="0" err="1"/>
              <a:t>pregnancy</a:t>
            </a:r>
            <a:r>
              <a:rPr lang="es-ES" sz="2700" b="1" dirty="0"/>
              <a:t>, neonatal </a:t>
            </a:r>
            <a:r>
              <a:rPr lang="es-ES" sz="2700" b="1" dirty="0" err="1"/>
              <a:t>period</a:t>
            </a:r>
            <a:r>
              <a:rPr lang="es-ES" sz="2700" b="1" dirty="0"/>
              <a:t>, and </a:t>
            </a:r>
            <a:r>
              <a:rPr lang="es-ES" sz="2700" b="1" dirty="0" err="1"/>
              <a:t>pediatric</a:t>
            </a:r>
            <a:r>
              <a:rPr lang="es-ES" sz="2700" b="1" dirty="0"/>
              <a:t> </a:t>
            </a:r>
            <a:r>
              <a:rPr lang="es-ES" sz="2700" b="1" dirty="0" err="1"/>
              <a:t>age</a:t>
            </a:r>
            <a:r>
              <a:rPr lang="es-ES" sz="2700" b="1" dirty="0"/>
              <a:t> </a:t>
            </a:r>
            <a:r>
              <a:rPr lang="es-ES" sz="2700" b="1" dirty="0" err="1"/>
              <a:t>for</a:t>
            </a:r>
            <a:r>
              <a:rPr lang="es-ES" sz="2700" b="1" dirty="0"/>
              <a:t> </a:t>
            </a:r>
            <a:r>
              <a:rPr lang="es-ES" sz="2700" b="1" dirty="0" err="1"/>
              <a:t>prevention</a:t>
            </a:r>
            <a:r>
              <a:rPr lang="es-ES" sz="2700" b="1" dirty="0"/>
              <a:t> and </a:t>
            </a:r>
            <a:r>
              <a:rPr lang="es-ES" sz="2700" b="1" dirty="0" err="1"/>
              <a:t>treatment</a:t>
            </a:r>
            <a:r>
              <a:rPr lang="es-ES" sz="2700" b="1" dirty="0"/>
              <a:t> of</a:t>
            </a:r>
            <a:br>
              <a:rPr lang="es-ES" sz="2700" b="1" dirty="0"/>
            </a:br>
            <a:r>
              <a:rPr lang="es-ES" sz="2700" b="1" dirty="0" err="1"/>
              <a:t>conditions</a:t>
            </a:r>
            <a:r>
              <a:rPr lang="es-ES" sz="2700" b="1" dirty="0"/>
              <a:t> </a:t>
            </a:r>
            <a:r>
              <a:rPr lang="es-ES" sz="2700" b="1" dirty="0" err="1"/>
              <a:t>influencing</a:t>
            </a:r>
            <a:r>
              <a:rPr lang="es-ES" sz="2700" b="1" dirty="0"/>
              <a:t> </a:t>
            </a:r>
            <a:r>
              <a:rPr lang="es-ES" sz="2700" b="1" dirty="0" err="1"/>
              <a:t>adult</a:t>
            </a:r>
            <a:r>
              <a:rPr lang="es-ES" sz="2700" b="1" dirty="0"/>
              <a:t> </a:t>
            </a:r>
            <a:r>
              <a:rPr lang="es-ES" sz="2700" b="1" dirty="0" err="1"/>
              <a:t>health</a:t>
            </a:r>
            <a:r>
              <a:rPr lang="es-ES" sz="2700" b="1" dirty="0"/>
              <a:t>.</a:t>
            </a:r>
            <a:br>
              <a:rPr lang="es-ES" sz="2700" b="1" dirty="0"/>
            </a:br>
            <a:br>
              <a:rPr lang="es-ES" sz="2700" b="1" dirty="0"/>
            </a:br>
            <a:r>
              <a:rPr lang="es-ES" sz="2700" b="1" u="sng" dirty="0"/>
              <a:t>Coordinador: </a:t>
            </a:r>
            <a:br>
              <a:rPr lang="es-ES" sz="2700" b="1" dirty="0"/>
            </a:br>
            <a:r>
              <a:rPr lang="es-ES" sz="2700" b="1" dirty="0"/>
              <a:t>Máximo Vento</a:t>
            </a:r>
            <a:br>
              <a:rPr lang="es-ES" sz="2700" b="1" dirty="0"/>
            </a:br>
            <a:r>
              <a:rPr lang="es-ES" sz="2700" b="1" dirty="0"/>
              <a:t>IIS La Fe, Valencia</a:t>
            </a:r>
            <a:endParaRPr lang="es-ES" sz="3600" b="1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E01B12-B145-AC44-B759-69F4790B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1D9B5-B30C-6E45-BBA3-F1E30ED3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2</a:t>
            </a:fld>
            <a:endParaRPr lang="es-ES"/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68BD0764-AA59-6345-874C-022CEDFEE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16" y="67540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084490"/>
      </p:ext>
    </p:extLst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7079"/>
            <a:ext cx="7886700" cy="78524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700" b="1" dirty="0">
                <a:solidFill>
                  <a:srgbClr val="FF0000"/>
                </a:solidFill>
              </a:rPr>
              <a:t>Programa 1 – Workpackage 3</a:t>
            </a:r>
            <a:br>
              <a:rPr lang="es-ES" sz="2700" b="1" dirty="0">
                <a:solidFill>
                  <a:srgbClr val="FF0000"/>
                </a:solidFill>
              </a:rPr>
            </a:br>
            <a:r>
              <a:rPr lang="es-ES" sz="2000" b="1" dirty="0"/>
              <a:t>NEONATAL RISK FACTORS FOR ADVERSE NUTRITIONAL AND METABOLIC OUTCOME</a:t>
            </a:r>
            <a:br>
              <a:rPr lang="es-ES" dirty="0"/>
            </a:br>
            <a:r>
              <a:rPr lang="es-ES" sz="2000" b="1" dirty="0"/>
              <a:t>.</a:t>
            </a:r>
            <a:endParaRPr lang="es-ES" sz="24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DFE5D8-3A33-A448-8E97-4988DDC98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622327"/>
            <a:ext cx="5034731" cy="19066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42A262-FBD7-D646-9F0B-F19E735E6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124" y="3755577"/>
            <a:ext cx="4957751" cy="2748461"/>
          </a:xfrm>
          <a:prstGeom prst="rect">
            <a:avLst/>
          </a:prstGeom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0CC41052-06D1-5B47-BEDB-093E90B2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84C07A30-F5F0-C84D-84CA-F8917294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050714"/>
      </p:ext>
    </p:extLst>
  </p:cSld>
  <p:clrMapOvr>
    <a:masterClrMapping/>
  </p:clrMapOvr>
  <p:transition spd="slow"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6811"/>
            <a:ext cx="7886700" cy="97299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700" b="1" dirty="0">
                <a:solidFill>
                  <a:srgbClr val="FF0000"/>
                </a:solidFill>
              </a:rPr>
              <a:t>Programa 1 – Workpackage 3</a:t>
            </a:r>
            <a:br>
              <a:rPr lang="es-ES" sz="2700" b="1" dirty="0">
                <a:solidFill>
                  <a:srgbClr val="FF0000"/>
                </a:solidFill>
              </a:rPr>
            </a:br>
            <a:r>
              <a:rPr lang="es-ES" sz="2000" b="1" dirty="0"/>
              <a:t>NEONATAL RISK FACTORS FOR ADVERSE NUTRITIONAL AND METABOLIC OUTCOME</a:t>
            </a:r>
            <a:br>
              <a:rPr lang="es-ES" sz="2000" b="1" dirty="0"/>
            </a:br>
            <a:r>
              <a:rPr lang="es-ES" sz="2000" b="1" dirty="0"/>
              <a:t>3.1.1..</a:t>
            </a:r>
            <a:endParaRPr lang="es-ES" sz="24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0CC41052-06D1-5B47-BEDB-093E90B2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84C07A30-F5F0-C84D-84CA-F8917294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21</a:t>
            </a:fld>
            <a:endParaRPr lang="es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A9AA2D0-147E-C14B-BFEE-78625931F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5901"/>
            <a:ext cx="6238175" cy="30692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3FC811A-5489-CD4B-803E-D7E87DF33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8950" y="3823085"/>
            <a:ext cx="6072725" cy="243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11308"/>
      </p:ext>
    </p:extLst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5E39C0-1F09-164C-A974-5D14F35A2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96811"/>
            <a:ext cx="7886700" cy="117026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100" b="1" dirty="0">
                <a:solidFill>
                  <a:srgbClr val="FF0000"/>
                </a:solidFill>
              </a:rPr>
              <a:t>Programa 2 – Workpackage 1</a:t>
            </a:r>
            <a:br>
              <a:rPr lang="es-ES" sz="3100" b="1" dirty="0">
                <a:solidFill>
                  <a:srgbClr val="FF0000"/>
                </a:solidFill>
              </a:rPr>
            </a:br>
            <a:r>
              <a:rPr lang="es-ES" sz="1800" b="1" dirty="0"/>
              <a:t>NOVEL PLACENTAL BIOMARKERS FOR THE DIAGNOSIS AND PROGNOSIS OF PRE-ECLAMPSIA</a:t>
            </a:r>
            <a:br>
              <a:rPr lang="es-ES" sz="1800" b="1" dirty="0"/>
            </a:br>
            <a:r>
              <a:rPr lang="es-ES" sz="1800" b="1" dirty="0" err="1"/>
              <a:t>Development</a:t>
            </a:r>
            <a:r>
              <a:rPr lang="es-ES" sz="1800" b="1" dirty="0"/>
              <a:t> of </a:t>
            </a:r>
            <a:r>
              <a:rPr lang="es-ES" sz="1800" b="1" dirty="0" err="1"/>
              <a:t>analytical</a:t>
            </a:r>
            <a:r>
              <a:rPr lang="es-ES" sz="1800" b="1" dirty="0"/>
              <a:t> </a:t>
            </a:r>
            <a:r>
              <a:rPr lang="es-ES" sz="1800" b="1" dirty="0" err="1"/>
              <a:t>methods</a:t>
            </a:r>
            <a:r>
              <a:rPr lang="es-ES" sz="1800" b="1" dirty="0"/>
              <a:t> </a:t>
            </a:r>
            <a:r>
              <a:rPr lang="es-ES" sz="1800" b="1" dirty="0" err="1"/>
              <a:t>for</a:t>
            </a:r>
            <a:r>
              <a:rPr lang="es-ES" sz="1800" b="1" dirty="0"/>
              <a:t> </a:t>
            </a:r>
            <a:r>
              <a:rPr lang="es-ES" sz="1800" b="1" dirty="0" err="1"/>
              <a:t>complex</a:t>
            </a:r>
            <a:r>
              <a:rPr lang="es-ES" sz="1800" b="1" dirty="0"/>
              <a:t> matrices</a:t>
            </a:r>
            <a:endParaRPr lang="es-ES" sz="2400" b="1" dirty="0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78627E4A-D94E-1D4C-845B-4F75E7BFE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7 Imagen" descr="LOGO_DEFINITIVO_20101122_HUP_IIS La Fe">
            <a:extLst>
              <a:ext uri="{FF2B5EF4-FFF2-40B4-BE49-F238E27FC236}">
                <a16:creationId xmlns:a16="http://schemas.microsoft.com/office/drawing/2014/main" id="{1FEFD38E-8D20-3740-918F-1B1B0DB8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0CC41052-06D1-5B47-BEDB-093E90B2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84C07A30-F5F0-C84D-84CA-F8917294B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22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3C5B42-B544-0E47-92C4-395F66965C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86" y="1826457"/>
            <a:ext cx="6180737" cy="253903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AF2D37B-5798-6943-AC2D-D2594F897798}"/>
              </a:ext>
            </a:extLst>
          </p:cNvPr>
          <p:cNvSpPr txBox="1"/>
          <p:nvPr/>
        </p:nvSpPr>
        <p:spPr>
          <a:xfrm>
            <a:off x="470786" y="5739398"/>
            <a:ext cx="645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Necesitamos muestras de placentas normales y de pre-eclámpticas.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A48E3B4-9BE5-8448-BBC6-33A7DE7748F8}"/>
              </a:ext>
            </a:extLst>
          </p:cNvPr>
          <p:cNvSpPr txBox="1"/>
          <p:nvPr/>
        </p:nvSpPr>
        <p:spPr>
          <a:xfrm>
            <a:off x="462719" y="4867601"/>
            <a:ext cx="5995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Validado los métodos en ratones para genes y transcriptómica</a:t>
            </a:r>
          </a:p>
        </p:txBody>
      </p:sp>
    </p:spTree>
    <p:extLst>
      <p:ext uri="{BB962C8B-B14F-4D97-AF65-F5344CB8AC3E}">
        <p14:creationId xmlns:p14="http://schemas.microsoft.com/office/powerpoint/2010/main" val="2328417418"/>
      </p:ext>
    </p:extLst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AF6F24-411B-453F-9CBA-70AC8B3D3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58" y="85624"/>
            <a:ext cx="8229600" cy="843522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chemeClr val="tx2"/>
                </a:solidFill>
              </a:rPr>
              <a:t>Expresión genes de defensa antioxidante</a:t>
            </a:r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A3613F44-23E1-4538-A746-B953B081C6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823463"/>
              </p:ext>
            </p:extLst>
          </p:nvPr>
        </p:nvGraphicFramePr>
        <p:xfrm>
          <a:off x="860897" y="1359816"/>
          <a:ext cx="2725767" cy="2452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rism Project" r:id="rId4" imgW="3600000" imgH="3240000" progId="Prism5.Document">
                  <p:embed/>
                </p:oleObj>
              </mc:Choice>
              <mc:Fallback>
                <p:oleObj name="Prism Project" r:id="rId4" imgW="3600000" imgH="3240000" progId="Prism5.Document">
                  <p:embed/>
                  <p:pic>
                    <p:nvPicPr>
                      <p:cNvPr id="22" name="Objeto 21">
                        <a:extLst>
                          <a:ext uri="{FF2B5EF4-FFF2-40B4-BE49-F238E27FC236}">
                            <a16:creationId xmlns:a16="http://schemas.microsoft.com/office/drawing/2014/main" id="{A3613F44-23E1-4538-A746-B953B081C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0897" y="1359816"/>
                        <a:ext cx="2725767" cy="2452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DAC0F6F1-0301-47D5-A8DF-F2A1647E4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747431"/>
              </p:ext>
            </p:extLst>
          </p:nvPr>
        </p:nvGraphicFramePr>
        <p:xfrm>
          <a:off x="5917377" y="1344895"/>
          <a:ext cx="2543280" cy="243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Prism Project" r:id="rId6" imgW="3384000" imgH="3240000" progId="Prism5.Document">
                  <p:embed/>
                </p:oleObj>
              </mc:Choice>
              <mc:Fallback>
                <p:oleObj name="Prism Project" r:id="rId6" imgW="3384000" imgH="3240000" progId="Prism5.Document">
                  <p:embed/>
                  <p:pic>
                    <p:nvPicPr>
                      <p:cNvPr id="23" name="Objeto 22">
                        <a:extLst>
                          <a:ext uri="{FF2B5EF4-FFF2-40B4-BE49-F238E27FC236}">
                            <a16:creationId xmlns:a16="http://schemas.microsoft.com/office/drawing/2014/main" id="{DAC0F6F1-0301-47D5-A8DF-F2A1647E4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17377" y="1344895"/>
                        <a:ext cx="2543280" cy="2434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52D72C13-323D-41BA-AEE4-5D8BF95BB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9492093"/>
              </p:ext>
            </p:extLst>
          </p:nvPr>
        </p:nvGraphicFramePr>
        <p:xfrm>
          <a:off x="3200608" y="3571456"/>
          <a:ext cx="2909884" cy="264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rism Project" r:id="rId8" imgW="3600000" imgH="3276000" progId="Prism5.Document">
                  <p:embed/>
                </p:oleObj>
              </mc:Choice>
              <mc:Fallback>
                <p:oleObj name="Prism Project" r:id="rId8" imgW="3600000" imgH="3276000" progId="Prism5.Document">
                  <p:embed/>
                  <p:pic>
                    <p:nvPicPr>
                      <p:cNvPr id="24" name="Objeto 23">
                        <a:extLst>
                          <a:ext uri="{FF2B5EF4-FFF2-40B4-BE49-F238E27FC236}">
                            <a16:creationId xmlns:a16="http://schemas.microsoft.com/office/drawing/2014/main" id="{52D72C13-323D-41BA-AEE4-5D8BF95BB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00608" y="3571456"/>
                        <a:ext cx="2909884" cy="2648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ángulo 24">
            <a:extLst>
              <a:ext uri="{FF2B5EF4-FFF2-40B4-BE49-F238E27FC236}">
                <a16:creationId xmlns:a16="http://schemas.microsoft.com/office/drawing/2014/main" id="{99B38861-5F56-4EC8-BFFA-2A9F8AE54D44}"/>
              </a:ext>
            </a:extLst>
          </p:cNvPr>
          <p:cNvSpPr/>
          <p:nvPr/>
        </p:nvSpPr>
        <p:spPr>
          <a:xfrm>
            <a:off x="6012160" y="6097973"/>
            <a:ext cx="31318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*&lt;0.05 vs. Nx21/21/21    </a:t>
            </a:r>
          </a:p>
          <a:p>
            <a:r>
              <a:rPr lang="es-ES" sz="1000" dirty="0"/>
              <a:t>&amp;&amp;&lt;0.01 Vs Nx21/100/21, &amp;&amp;&amp;&lt;0.001 Vs Nx21/100/21</a:t>
            </a:r>
          </a:p>
          <a:p>
            <a:r>
              <a:rPr lang="es-ES" sz="1000" dirty="0"/>
              <a:t>#&lt;0.05 Vs Hx14/21/21, ##&lt;0.05 Vs Hx14/21/21</a:t>
            </a:r>
          </a:p>
          <a:p>
            <a:endParaRPr lang="es-ES" sz="1100" dirty="0"/>
          </a:p>
          <a:p>
            <a:endParaRPr lang="es-ES" sz="1100" dirty="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DF63CDE-AD7F-4759-AA85-12A26FC05D4A}"/>
              </a:ext>
            </a:extLst>
          </p:cNvPr>
          <p:cNvSpPr txBox="1"/>
          <p:nvPr/>
        </p:nvSpPr>
        <p:spPr>
          <a:xfrm>
            <a:off x="3200608" y="1078006"/>
            <a:ext cx="333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</a:rPr>
              <a:t>Tejido cerebral ratones P7</a:t>
            </a:r>
          </a:p>
        </p:txBody>
      </p:sp>
      <p:pic>
        <p:nvPicPr>
          <p:cNvPr id="26" name="Imagen 8">
            <a:extLst>
              <a:ext uri="{FF2B5EF4-FFF2-40B4-BE49-F238E27FC236}">
                <a16:creationId xmlns:a16="http://schemas.microsoft.com/office/drawing/2014/main" id="{BE0C46EF-924E-2C48-8F7B-0EDA92EB0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7 Imagen" descr="LOGO_DEFINITIVO_20101122_HUP_IIS La Fe">
            <a:extLst>
              <a:ext uri="{FF2B5EF4-FFF2-40B4-BE49-F238E27FC236}">
                <a16:creationId xmlns:a16="http://schemas.microsoft.com/office/drawing/2014/main" id="{970C0A74-48DF-1045-B68A-4088DFC44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27274"/>
      </p:ext>
    </p:extLst>
  </p:cSld>
  <p:clrMapOvr>
    <a:masterClrMapping/>
  </p:clrMapOvr>
  <p:transition spd="slow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/>
          <p:cNvSpPr>
            <a:spLocks noGrp="1"/>
          </p:cNvSpPr>
          <p:nvPr>
            <p:ph type="title"/>
          </p:nvPr>
        </p:nvSpPr>
        <p:spPr>
          <a:xfrm>
            <a:off x="361736" y="128195"/>
            <a:ext cx="8229601" cy="565382"/>
          </a:xfrm>
        </p:spPr>
        <p:txBody>
          <a:bodyPr>
            <a:normAutofit/>
          </a:bodyPr>
          <a:lstStyle/>
          <a:p>
            <a:pPr algn="ctr"/>
            <a:r>
              <a:rPr lang="es-ES" sz="2400" dirty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latin typeface="+mn-lt"/>
                <a:cs typeface="Arial" pitchFamily="34" charset="0"/>
              </a:rPr>
              <a:t>Biomarcadores de EO:  Proteínas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9288016" y="6044481"/>
            <a:ext cx="2133600" cy="365125"/>
          </a:xfrm>
        </p:spPr>
        <p:txBody>
          <a:bodyPr/>
          <a:lstStyle/>
          <a:p>
            <a:fld id="{27F338DF-E5A5-47A7-9C3B-97C3915A2AF9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2124219" y="823819"/>
            <a:ext cx="5612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Oxidación y nitración proteica </a:t>
            </a:r>
            <a:r>
              <a:rPr lang="es-ES" sz="1600" dirty="0">
                <a:ln>
                  <a:solidFill>
                    <a:schemeClr val="tx2"/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tejido cerebral ratones P1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D319850-8073-4734-88DD-08DC7673BA1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31066" y="1266060"/>
          <a:ext cx="2869340" cy="269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Prism Project" r:id="rId4" imgW="3456000" imgH="3240000" progId="Prism5.Document">
                  <p:embed/>
                </p:oleObj>
              </mc:Choice>
              <mc:Fallback>
                <p:oleObj name="Prism Project" r:id="rId4" imgW="3456000" imgH="3240000" progId="Prism5.Document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D319850-8073-4734-88DD-08DC7673BA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1066" y="1266060"/>
                        <a:ext cx="2869340" cy="269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AC730C6-ADCA-45F0-8A6B-EEA17C51975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580298" y="1942123"/>
          <a:ext cx="1872022" cy="171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Prism Project" r:id="rId6" imgW="3528000" imgH="3240000" progId="Prism5.Document">
                  <p:embed/>
                </p:oleObj>
              </mc:Choice>
              <mc:Fallback>
                <p:oleObj name="Prism Project" r:id="rId6" imgW="3528000" imgH="3240000" progId="Prism5.Document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1AC730C6-ADCA-45F0-8A6B-EEA17C5197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80298" y="1942123"/>
                        <a:ext cx="1872022" cy="1719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71526D4E-304A-444B-9A5E-78F642B820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79382" y="4651773"/>
          <a:ext cx="1960332" cy="1684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Prism Project" r:id="rId8" imgW="3420000" imgH="3312000" progId="Prism5.Document">
                  <p:embed/>
                </p:oleObj>
              </mc:Choice>
              <mc:Fallback>
                <p:oleObj name="Prism Project" r:id="rId8" imgW="3420000" imgH="3312000" progId="Prism5.Document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71526D4E-304A-444B-9A5E-78F642B820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9382" y="4651773"/>
                        <a:ext cx="1960332" cy="1684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6C0F877F-D2F7-4FA0-B95C-B9DF0CC7288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98834" y="4032492"/>
          <a:ext cx="3057245" cy="25814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name="Prism Project" r:id="rId10" imgW="3384000" imgH="3384000" progId="Prism5.Document">
                  <p:embed/>
                </p:oleObj>
              </mc:Choice>
              <mc:Fallback>
                <p:oleObj name="Prism Project" r:id="rId10" imgW="3384000" imgH="3384000" progId="Prism5.Document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6C0F877F-D2F7-4FA0-B95C-B9DF0CC728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698834" y="4032492"/>
                        <a:ext cx="3057245" cy="25814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ángulo 20">
            <a:extLst>
              <a:ext uri="{FF2B5EF4-FFF2-40B4-BE49-F238E27FC236}">
                <a16:creationId xmlns:a16="http://schemas.microsoft.com/office/drawing/2014/main" id="{559A43D0-88D8-42FB-A43F-E47FA3BF1069}"/>
              </a:ext>
            </a:extLst>
          </p:cNvPr>
          <p:cNvSpPr/>
          <p:nvPr/>
        </p:nvSpPr>
        <p:spPr>
          <a:xfrm>
            <a:off x="7662355" y="6339082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900" dirty="0"/>
              <a:t>*&lt;0,05 vs. Nx21/21/21</a:t>
            </a:r>
          </a:p>
          <a:p>
            <a:r>
              <a:rPr lang="es-ES" sz="900" dirty="0"/>
              <a:t>***&lt;0.001 vs. Nx21/21/21</a:t>
            </a:r>
          </a:p>
          <a:p>
            <a:r>
              <a:rPr lang="es-ES" sz="900" dirty="0"/>
              <a:t>&amp;&lt;0.05 Vs Nx21/100/21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57199" y="6591284"/>
            <a:ext cx="31255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latin typeface="Arial" panose="020B0604020202020204" pitchFamily="34" charset="0"/>
                <a:cs typeface="Arial" panose="020B0604020202020204" pitchFamily="34" charset="0"/>
              </a:rPr>
              <a:t>Torres-Cuevas I. et al ACA 2016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8D7AD21-5654-4C7B-B505-272C063F16CC}"/>
              </a:ext>
            </a:extLst>
          </p:cNvPr>
          <p:cNvSpPr txBox="1"/>
          <p:nvPr/>
        </p:nvSpPr>
        <p:spPr>
          <a:xfrm>
            <a:off x="5580298" y="1340451"/>
            <a:ext cx="3258403" cy="461665"/>
          </a:xfrm>
          <a:prstGeom prst="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Nacimiento bajo condices hipóxicas produce un menor daño a proteínas</a:t>
            </a:r>
          </a:p>
        </p:txBody>
      </p:sp>
      <p:pic>
        <p:nvPicPr>
          <p:cNvPr id="31" name="Imagen 8">
            <a:extLst>
              <a:ext uri="{FF2B5EF4-FFF2-40B4-BE49-F238E27FC236}">
                <a16:creationId xmlns:a16="http://schemas.microsoft.com/office/drawing/2014/main" id="{7C9695DB-C766-CF4D-A83C-21E35EC0D9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7 Imagen" descr="LOGO_DEFINITIVO_20101122_HUP_IIS La Fe">
            <a:extLst>
              <a:ext uri="{FF2B5EF4-FFF2-40B4-BE49-F238E27FC236}">
                <a16:creationId xmlns:a16="http://schemas.microsoft.com/office/drawing/2014/main" id="{4EF5657E-5228-8042-A3B5-E112C742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0535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7A8CD1-AB91-496F-A2C3-08A90FC5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74" y="29202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2400" b="1" dirty="0">
                <a:solidFill>
                  <a:schemeClr val="tx2"/>
                </a:solidFill>
              </a:rPr>
              <a:t>Expresión genes: Dianas de HIF-1</a:t>
            </a:r>
            <a:r>
              <a:rPr lang="es-ES" sz="2400" b="1" dirty="0">
                <a:solidFill>
                  <a:schemeClr val="tx2"/>
                </a:solidFill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E0A84B8-865C-47BB-A6BF-CBA397DC7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D04E215-C8B6-4AF4-9C16-A11983F038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277470"/>
              </p:ext>
            </p:extLst>
          </p:nvPr>
        </p:nvGraphicFramePr>
        <p:xfrm>
          <a:off x="4852796" y="1727044"/>
          <a:ext cx="3811554" cy="3465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Prism Project" r:id="rId3" imgW="3564000" imgH="3240000" progId="Prism5.Document">
                  <p:embed/>
                </p:oleObj>
              </mc:Choice>
              <mc:Fallback>
                <p:oleObj name="Prism Project" r:id="rId3" imgW="3564000" imgH="3240000" progId="Prism5.Document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FD04E215-C8B6-4AF4-9C16-A11983F038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52796" y="1727044"/>
                        <a:ext cx="3811554" cy="3465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69560937-981C-452C-ABC0-28BB5E151F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620464"/>
              </p:ext>
            </p:extLst>
          </p:nvPr>
        </p:nvGraphicFramePr>
        <p:xfrm>
          <a:off x="578055" y="1952159"/>
          <a:ext cx="3492500" cy="324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Prism Project" r:id="rId5" imgW="3492000" imgH="3240000" progId="Prism5.Document">
                  <p:embed/>
                </p:oleObj>
              </mc:Choice>
              <mc:Fallback>
                <p:oleObj name="Prism Project" r:id="rId5" imgW="3492000" imgH="3240000" progId="Prism5.Document">
                  <p:embed/>
                  <p:pic>
                    <p:nvPicPr>
                      <p:cNvPr id="26" name="Objeto 25">
                        <a:extLst>
                          <a:ext uri="{FF2B5EF4-FFF2-40B4-BE49-F238E27FC236}">
                            <a16:creationId xmlns:a16="http://schemas.microsoft.com/office/drawing/2014/main" id="{69560937-981C-452C-ABC0-28BB5E151F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055" y="1952159"/>
                        <a:ext cx="3492500" cy="324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ángulo 26">
            <a:extLst>
              <a:ext uri="{FF2B5EF4-FFF2-40B4-BE49-F238E27FC236}">
                <a16:creationId xmlns:a16="http://schemas.microsoft.com/office/drawing/2014/main" id="{13635EB1-25F2-49C0-B4F5-64293B5D162F}"/>
              </a:ext>
            </a:extLst>
          </p:cNvPr>
          <p:cNvSpPr/>
          <p:nvPr/>
        </p:nvSpPr>
        <p:spPr>
          <a:xfrm>
            <a:off x="7596336" y="6226117"/>
            <a:ext cx="154766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/>
              <a:t>*&lt;0.05 Vs. Nx21/21/21</a:t>
            </a:r>
          </a:p>
          <a:p>
            <a:r>
              <a:rPr lang="es-ES" sz="1050" dirty="0"/>
              <a:t>**&lt;0.01 Vs. Nx21/21/21</a:t>
            </a:r>
          </a:p>
          <a:p>
            <a:r>
              <a:rPr lang="es-ES" sz="1050" dirty="0"/>
              <a:t>&amp;&lt;0.05 Vs Nx21/100/21</a:t>
            </a:r>
            <a:endParaRPr lang="es-ES" sz="1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2E2A61-5A91-4D2E-AD32-4967BF85B1EB}"/>
              </a:ext>
            </a:extLst>
          </p:cNvPr>
          <p:cNvSpPr txBox="1"/>
          <p:nvPr/>
        </p:nvSpPr>
        <p:spPr>
          <a:xfrm>
            <a:off x="2596181" y="5709383"/>
            <a:ext cx="3390277" cy="307777"/>
          </a:xfrm>
          <a:prstGeom prst="rect">
            <a:avLst/>
          </a:prstGeom>
          <a:noFill/>
          <a:ln w="19050">
            <a:solidFill>
              <a:schemeClr val="accent5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/>
              <a:t>Hipoxia tisular con una FiO</a:t>
            </a:r>
            <a:r>
              <a:rPr lang="es-ES" sz="1400" baseline="-25000" dirty="0"/>
              <a:t>2</a:t>
            </a:r>
            <a:r>
              <a:rPr lang="es-ES" sz="1400" dirty="0"/>
              <a:t>=0.14</a:t>
            </a:r>
          </a:p>
        </p:txBody>
      </p:sp>
      <p:pic>
        <p:nvPicPr>
          <p:cNvPr id="25" name="Imagen 8">
            <a:extLst>
              <a:ext uri="{FF2B5EF4-FFF2-40B4-BE49-F238E27FC236}">
                <a16:creationId xmlns:a16="http://schemas.microsoft.com/office/drawing/2014/main" id="{3AC063A7-8B89-9D42-B93C-A8BDDC18D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7 Imagen" descr="LOGO_DEFINITIVO_20101122_HUP_IIS La Fe">
            <a:extLst>
              <a:ext uri="{FF2B5EF4-FFF2-40B4-BE49-F238E27FC236}">
                <a16:creationId xmlns:a16="http://schemas.microsoft.com/office/drawing/2014/main" id="{3D48FC44-F2E7-284C-9C8D-1D6219ED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30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69BEAD-F39C-44FE-B3D1-5C323F5E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7395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chemeClr val="tx2"/>
                </a:solidFill>
              </a:rPr>
              <a:t>Expresión genes: Inflamación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456DA6-C56F-4C0D-AE1F-6368DB5A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38DF-E5A5-47A7-9C3B-97C3915A2AF9}" type="slidenum">
              <a:rPr lang="es-ES" smtClean="0"/>
              <a:pPr/>
              <a:t>26</a:t>
            </a:fld>
            <a:endParaRPr lang="es-ES" dirty="0"/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55C11E53-455E-4E3D-A84D-E445FBA9C3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71800" y="1882548"/>
          <a:ext cx="3404547" cy="3127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Prism Project" r:id="rId3" imgW="3528000" imgH="3240000" progId="Prism5.Document">
                  <p:embed/>
                </p:oleObj>
              </mc:Choice>
              <mc:Fallback>
                <p:oleObj name="Prism Project" r:id="rId3" imgW="3528000" imgH="3240000" progId="Prism5.Document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55C11E53-455E-4E3D-A84D-E445FBA9C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1800" y="1882548"/>
                        <a:ext cx="3404547" cy="3127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ángulo 22">
            <a:extLst>
              <a:ext uri="{FF2B5EF4-FFF2-40B4-BE49-F238E27FC236}">
                <a16:creationId xmlns:a16="http://schemas.microsoft.com/office/drawing/2014/main" id="{CFA1B59C-459C-450A-A3F2-E34104F8B4A4}"/>
              </a:ext>
            </a:extLst>
          </p:cNvPr>
          <p:cNvSpPr/>
          <p:nvPr/>
        </p:nvSpPr>
        <p:spPr>
          <a:xfrm>
            <a:off x="3816151" y="5382422"/>
            <a:ext cx="16190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/>
              <a:t>*&lt;0.05 Vs. Nx21/21/21</a:t>
            </a:r>
          </a:p>
        </p:txBody>
      </p:sp>
      <p:pic>
        <p:nvPicPr>
          <p:cNvPr id="21" name="Imagen 8">
            <a:extLst>
              <a:ext uri="{FF2B5EF4-FFF2-40B4-BE49-F238E27FC236}">
                <a16:creationId xmlns:a16="http://schemas.microsoft.com/office/drawing/2014/main" id="{F6FF7989-30D1-8547-9101-5CB9A0F83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733" y="102897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7 Imagen" descr="LOGO_DEFINITIVO_20101122_HUP_IIS La Fe">
            <a:extLst>
              <a:ext uri="{FF2B5EF4-FFF2-40B4-BE49-F238E27FC236}">
                <a16:creationId xmlns:a16="http://schemas.microsoft.com/office/drawing/2014/main" id="{F7CF3AB5-046E-EF47-B014-2E20E7F5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8" y="92166"/>
            <a:ext cx="1444772" cy="86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02990"/>
      </p:ext>
    </p:extLst>
  </p:cSld>
  <p:clrMapOvr>
    <a:masterClrMapping/>
  </p:clrMapOvr>
  <p:transition spd="slow"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6A2F4BC-10DC-544D-8E87-0208678E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4225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/>
              <a:t>Diagrama de flujo programa 1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B579ACFD-BB1A-0543-9ED9-3F120BDF8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551990F-DCAA-4A4D-8F34-FE499CD3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3</a:t>
            </a:fld>
            <a:endParaRPr lang="es-ES"/>
          </a:p>
        </p:txBody>
      </p:sp>
      <p:pic>
        <p:nvPicPr>
          <p:cNvPr id="6" name="Imagen 8">
            <a:extLst>
              <a:ext uri="{FF2B5EF4-FFF2-40B4-BE49-F238E27FC236}">
                <a16:creationId xmlns:a16="http://schemas.microsoft.com/office/drawing/2014/main" id="{217BA3B8-7E1F-5C46-B553-44599FD3E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16" y="67540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4759DFF-6A6E-5848-A4D9-2A2547920C3A}"/>
              </a:ext>
            </a:extLst>
          </p:cNvPr>
          <p:cNvSpPr txBox="1"/>
          <p:nvPr/>
        </p:nvSpPr>
        <p:spPr>
          <a:xfrm>
            <a:off x="164895" y="3297836"/>
            <a:ext cx="1403782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Programa 1</a:t>
            </a:r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ED42B724-CB3E-8845-B638-02E81AB6BA65}"/>
              </a:ext>
            </a:extLst>
          </p:cNvPr>
          <p:cNvSpPr/>
          <p:nvPr/>
        </p:nvSpPr>
        <p:spPr>
          <a:xfrm>
            <a:off x="1874334" y="2158585"/>
            <a:ext cx="107449" cy="284809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14C559-CD64-7545-8743-8E6EDC21B838}"/>
              </a:ext>
            </a:extLst>
          </p:cNvPr>
          <p:cNvSpPr txBox="1"/>
          <p:nvPr/>
        </p:nvSpPr>
        <p:spPr>
          <a:xfrm>
            <a:off x="2266016" y="2158586"/>
            <a:ext cx="134274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Objetivo  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FDF82E-C97F-2D4D-9226-9433D7DE4561}"/>
              </a:ext>
            </a:extLst>
          </p:cNvPr>
          <p:cNvSpPr txBox="1"/>
          <p:nvPr/>
        </p:nvSpPr>
        <p:spPr>
          <a:xfrm>
            <a:off x="2266016" y="2878114"/>
            <a:ext cx="134274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Objetivo  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A10051D-A048-F543-BA76-C9680587270F}"/>
              </a:ext>
            </a:extLst>
          </p:cNvPr>
          <p:cNvSpPr txBox="1"/>
          <p:nvPr/>
        </p:nvSpPr>
        <p:spPr>
          <a:xfrm>
            <a:off x="2266016" y="3872608"/>
            <a:ext cx="134274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Objetivo  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DB20B93-44FD-C949-BB4F-AA424476D8E9}"/>
              </a:ext>
            </a:extLst>
          </p:cNvPr>
          <p:cNvSpPr txBox="1"/>
          <p:nvPr/>
        </p:nvSpPr>
        <p:spPr>
          <a:xfrm>
            <a:off x="2266016" y="4612272"/>
            <a:ext cx="134274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Objetivo  4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357CDB7E-DDF7-F742-A73F-B6D699EDC502}"/>
              </a:ext>
            </a:extLst>
          </p:cNvPr>
          <p:cNvSpPr/>
          <p:nvPr/>
        </p:nvSpPr>
        <p:spPr>
          <a:xfrm>
            <a:off x="3803049" y="1286938"/>
            <a:ext cx="414191" cy="4724118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C23C49A-D3BA-594F-BCBB-D8D9BF17D9BE}"/>
              </a:ext>
            </a:extLst>
          </p:cNvPr>
          <p:cNvSpPr txBox="1"/>
          <p:nvPr/>
        </p:nvSpPr>
        <p:spPr>
          <a:xfrm>
            <a:off x="4307181" y="1493836"/>
            <a:ext cx="434702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WP 1: Prenatal </a:t>
            </a:r>
            <a:r>
              <a:rPr lang="es-ES" sz="2000" b="1" dirty="0" err="1"/>
              <a:t>risk</a:t>
            </a:r>
            <a:r>
              <a:rPr lang="es-ES" sz="2000" b="1" dirty="0"/>
              <a:t> </a:t>
            </a:r>
            <a:r>
              <a:rPr lang="es-ES" sz="2000" b="1" dirty="0" err="1"/>
              <a:t>factors</a:t>
            </a:r>
            <a:r>
              <a:rPr lang="es-ES" sz="2000" b="1" dirty="0"/>
              <a:t> </a:t>
            </a:r>
            <a:r>
              <a:rPr lang="es-ES" sz="2000" b="1" dirty="0" err="1"/>
              <a:t>for</a:t>
            </a:r>
            <a:r>
              <a:rPr lang="es-ES" sz="2000" b="1" dirty="0"/>
              <a:t> neonatal</a:t>
            </a:r>
          </a:p>
          <a:p>
            <a:r>
              <a:rPr lang="es-ES" sz="2000" b="1" dirty="0"/>
              <a:t>and </a:t>
            </a:r>
            <a:r>
              <a:rPr lang="es-ES" sz="2000" b="1" dirty="0" err="1"/>
              <a:t>long-term</a:t>
            </a:r>
            <a:r>
              <a:rPr lang="es-ES" sz="2000" b="1" dirty="0"/>
              <a:t> </a:t>
            </a:r>
            <a:r>
              <a:rPr lang="es-ES" sz="2000" b="1" dirty="0" err="1"/>
              <a:t>outcomes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7A5CE5C-7227-1749-B55A-50528D58DEE0}"/>
              </a:ext>
            </a:extLst>
          </p:cNvPr>
          <p:cNvSpPr txBox="1"/>
          <p:nvPr/>
        </p:nvSpPr>
        <p:spPr>
          <a:xfrm>
            <a:off x="4307181" y="2423224"/>
            <a:ext cx="357803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WP 2: Neonatal NDI </a:t>
            </a:r>
            <a:r>
              <a:rPr lang="es-ES" sz="2000" b="1" dirty="0" err="1"/>
              <a:t>risk</a:t>
            </a:r>
            <a:r>
              <a:rPr lang="es-ES" sz="2000" b="1" dirty="0"/>
              <a:t> </a:t>
            </a:r>
            <a:r>
              <a:rPr lang="es-ES" sz="2000" b="1" dirty="0" err="1"/>
              <a:t>factors</a:t>
            </a:r>
            <a:r>
              <a:rPr lang="es-ES" sz="2000" b="1" dirty="0"/>
              <a:t>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33A0B2C-6F46-A944-A811-64BAE9461490}"/>
              </a:ext>
            </a:extLst>
          </p:cNvPr>
          <p:cNvSpPr txBox="1"/>
          <p:nvPr/>
        </p:nvSpPr>
        <p:spPr>
          <a:xfrm>
            <a:off x="4307181" y="3042968"/>
            <a:ext cx="436991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WP  3: Neonatal </a:t>
            </a:r>
            <a:r>
              <a:rPr lang="es-ES" sz="2000" b="1" dirty="0" err="1"/>
              <a:t>nutritional</a:t>
            </a:r>
            <a:r>
              <a:rPr lang="es-ES" sz="2000" b="1" dirty="0"/>
              <a:t> </a:t>
            </a:r>
            <a:r>
              <a:rPr lang="es-ES" sz="2000" b="1" dirty="0" err="1"/>
              <a:t>risk</a:t>
            </a:r>
            <a:r>
              <a:rPr lang="es-ES" sz="2000" b="1" dirty="0"/>
              <a:t> </a:t>
            </a:r>
            <a:r>
              <a:rPr lang="es-ES" sz="2000" b="1" dirty="0" err="1"/>
              <a:t>factors</a:t>
            </a:r>
            <a:r>
              <a:rPr lang="es-ES" sz="2000" b="1" dirty="0"/>
              <a:t>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6606636-3D7C-2C4A-966E-CE3F4334F3BA}"/>
              </a:ext>
            </a:extLst>
          </p:cNvPr>
          <p:cNvSpPr txBox="1"/>
          <p:nvPr/>
        </p:nvSpPr>
        <p:spPr>
          <a:xfrm>
            <a:off x="4307181" y="3692692"/>
            <a:ext cx="3657604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WP  4: Postnatal NDI </a:t>
            </a:r>
            <a:r>
              <a:rPr lang="es-ES" sz="2000" b="1" dirty="0" err="1"/>
              <a:t>risk</a:t>
            </a:r>
            <a:r>
              <a:rPr lang="es-ES" sz="2000" b="1" dirty="0"/>
              <a:t> </a:t>
            </a:r>
            <a:r>
              <a:rPr lang="es-ES" sz="2000" b="1" dirty="0" err="1"/>
              <a:t>factors</a:t>
            </a:r>
            <a:r>
              <a:rPr lang="es-ES" sz="2000" b="1" dirty="0"/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8121B89-EA9A-7945-8FDD-28BFD26644A3}"/>
              </a:ext>
            </a:extLst>
          </p:cNvPr>
          <p:cNvSpPr txBox="1"/>
          <p:nvPr/>
        </p:nvSpPr>
        <p:spPr>
          <a:xfrm>
            <a:off x="4318567" y="4370141"/>
            <a:ext cx="439178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WP  5: Postnatal </a:t>
            </a:r>
            <a:r>
              <a:rPr lang="es-ES" sz="2000" b="1" dirty="0" err="1"/>
              <a:t>nutritional</a:t>
            </a:r>
            <a:r>
              <a:rPr lang="es-ES" sz="2000" b="1" dirty="0"/>
              <a:t> </a:t>
            </a:r>
            <a:r>
              <a:rPr lang="es-ES" sz="2000" b="1" dirty="0" err="1"/>
              <a:t>risk</a:t>
            </a:r>
            <a:r>
              <a:rPr lang="es-ES" sz="2000" b="1" dirty="0"/>
              <a:t> </a:t>
            </a:r>
            <a:r>
              <a:rPr lang="es-ES" sz="2000" b="1" dirty="0" err="1"/>
              <a:t>factors</a:t>
            </a:r>
            <a:r>
              <a:rPr lang="es-ES" sz="2000" b="1" dirty="0"/>
              <a:t>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6A87A8F-424C-BD42-9E65-ABE959649ABF}"/>
              </a:ext>
            </a:extLst>
          </p:cNvPr>
          <p:cNvSpPr txBox="1"/>
          <p:nvPr/>
        </p:nvSpPr>
        <p:spPr>
          <a:xfrm>
            <a:off x="4307181" y="5006681"/>
            <a:ext cx="4339906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000" b="1" dirty="0"/>
              <a:t>WP  6: </a:t>
            </a:r>
            <a:r>
              <a:rPr lang="es-ES" sz="2000" b="1" dirty="0" err="1"/>
              <a:t>Epigenetic</a:t>
            </a:r>
            <a:r>
              <a:rPr lang="es-ES" sz="2000" b="1" dirty="0"/>
              <a:t>, </a:t>
            </a:r>
            <a:r>
              <a:rPr lang="es-ES" sz="2000" b="1" dirty="0" err="1"/>
              <a:t>toxic</a:t>
            </a:r>
            <a:r>
              <a:rPr lang="es-ES" sz="2000" b="1" dirty="0"/>
              <a:t>, </a:t>
            </a:r>
            <a:r>
              <a:rPr lang="es-ES" sz="2000" b="1" dirty="0" err="1"/>
              <a:t>environmental</a:t>
            </a:r>
            <a:endParaRPr lang="es-ES" sz="2000" b="1" dirty="0"/>
          </a:p>
          <a:p>
            <a:r>
              <a:rPr lang="es-ES" sz="2000" b="1" dirty="0"/>
              <a:t>ND &amp; </a:t>
            </a:r>
            <a:r>
              <a:rPr lang="es-ES" sz="2000" b="1" dirty="0" err="1"/>
              <a:t>Nutritional</a:t>
            </a:r>
            <a:r>
              <a:rPr lang="es-ES" sz="2000" b="1" dirty="0"/>
              <a:t> </a:t>
            </a:r>
            <a:r>
              <a:rPr lang="es-ES" sz="2000" b="1" dirty="0" err="1"/>
              <a:t>risk</a:t>
            </a:r>
            <a:r>
              <a:rPr lang="es-ES" sz="2000" b="1" dirty="0"/>
              <a:t> </a:t>
            </a:r>
            <a:r>
              <a:rPr lang="es-ES" sz="2000" b="1" dirty="0" err="1"/>
              <a:t>factors</a:t>
            </a:r>
            <a:r>
              <a:rPr lang="es-E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01397"/>
      </p:ext>
    </p:extLst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BC6D0-13C7-0C41-B314-1AB6D314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4185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err="1"/>
              <a:t>List</a:t>
            </a:r>
            <a:r>
              <a:rPr lang="es-ES" sz="3200" b="1" dirty="0"/>
              <a:t> of </a:t>
            </a:r>
            <a:r>
              <a:rPr lang="es-ES" sz="3200" b="1" dirty="0" err="1"/>
              <a:t>participants</a:t>
            </a:r>
            <a:endParaRPr lang="es-ES" sz="3200" b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28B257A-0153-6246-A053-F1199CEFA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D641A9-349A-094C-B9FC-E0B1DA56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4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AFCD656-E214-8148-B6C0-CC1CE3CD3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0"/>
          <a:stretch/>
        </p:blipFill>
        <p:spPr>
          <a:xfrm>
            <a:off x="698500" y="1214850"/>
            <a:ext cx="7747000" cy="5063320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DBBC6E0F-7E8B-394C-ACD7-01B8AC4DA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16" y="67540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185021"/>
      </p:ext>
    </p:extLst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A8103-24D0-AE41-ACCD-5144964E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4225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Objetivo 1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BE28F59-EE40-5D4D-8E4B-63C1A00B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4083"/>
            <a:ext cx="7886700" cy="461697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sz="3800" b="1" i="1" dirty="0"/>
              <a:t>To </a:t>
            </a:r>
            <a:r>
              <a:rPr lang="es-ES" sz="3800" b="1" i="1" dirty="0" err="1"/>
              <a:t>study</a:t>
            </a:r>
            <a:r>
              <a:rPr lang="es-ES" sz="3800" b="1" i="1" dirty="0"/>
              <a:t> </a:t>
            </a:r>
            <a:r>
              <a:rPr lang="es-ES" sz="3800" b="1" i="1" dirty="0" err="1"/>
              <a:t>biomarkers</a:t>
            </a:r>
            <a:r>
              <a:rPr lang="es-ES" sz="3800" b="1" i="1" dirty="0"/>
              <a:t> of </a:t>
            </a:r>
            <a:r>
              <a:rPr lang="es-ES" sz="3800" b="1" i="1" dirty="0" err="1">
                <a:solidFill>
                  <a:srgbClr val="FF0000"/>
                </a:solidFill>
              </a:rPr>
              <a:t>Intrauterine</a:t>
            </a:r>
            <a:r>
              <a:rPr lang="es-ES" sz="3800" b="1" i="1" dirty="0">
                <a:solidFill>
                  <a:srgbClr val="FF0000"/>
                </a:solidFill>
              </a:rPr>
              <a:t> </a:t>
            </a:r>
            <a:r>
              <a:rPr lang="es-ES" sz="3800" b="1" i="1" dirty="0" err="1">
                <a:solidFill>
                  <a:srgbClr val="FF0000"/>
                </a:solidFill>
              </a:rPr>
              <a:t>Growth</a:t>
            </a:r>
            <a:r>
              <a:rPr lang="es-ES" sz="3800" b="1" i="1" dirty="0">
                <a:solidFill>
                  <a:srgbClr val="FF0000"/>
                </a:solidFill>
              </a:rPr>
              <a:t> </a:t>
            </a:r>
            <a:r>
              <a:rPr lang="es-ES" sz="3800" b="1" i="1" dirty="0" err="1">
                <a:solidFill>
                  <a:srgbClr val="FF0000"/>
                </a:solidFill>
              </a:rPr>
              <a:t>Retardation</a:t>
            </a:r>
            <a:r>
              <a:rPr lang="es-ES" sz="3800" b="1" i="1" dirty="0"/>
              <a:t>, </a:t>
            </a:r>
            <a:r>
              <a:rPr lang="es-ES" sz="3800" b="1" i="1" dirty="0" err="1">
                <a:solidFill>
                  <a:srgbClr val="FF0000"/>
                </a:solidFill>
              </a:rPr>
              <a:t>preeclampsia</a:t>
            </a:r>
            <a:r>
              <a:rPr lang="es-ES" sz="3800" b="1" i="1" dirty="0"/>
              <a:t> and </a:t>
            </a:r>
            <a:r>
              <a:rPr lang="es-ES" sz="3800" b="1" i="1" dirty="0">
                <a:solidFill>
                  <a:srgbClr val="FF0000"/>
                </a:solidFill>
              </a:rPr>
              <a:t>chorioamnionitis</a:t>
            </a:r>
            <a:r>
              <a:rPr lang="es-ES" sz="3800" b="1" i="1" dirty="0"/>
              <a:t> </a:t>
            </a:r>
            <a:r>
              <a:rPr lang="es-ES" sz="3800" b="1" i="1" dirty="0" err="1"/>
              <a:t>capable</a:t>
            </a:r>
            <a:r>
              <a:rPr lang="es-ES" sz="3800" b="1" i="1" dirty="0"/>
              <a:t> of </a:t>
            </a:r>
            <a:r>
              <a:rPr lang="es-ES" sz="3800" b="1" i="1" dirty="0" err="1"/>
              <a:t>predicting</a:t>
            </a:r>
            <a:r>
              <a:rPr lang="es-ES" sz="3800" b="1" i="1" dirty="0"/>
              <a:t> postnatal </a:t>
            </a:r>
            <a:r>
              <a:rPr lang="es-ES" sz="3800" b="1" i="1" dirty="0" err="1"/>
              <a:t>developmental</a:t>
            </a:r>
            <a:r>
              <a:rPr lang="es-ES" sz="3800" b="1" i="1" dirty="0"/>
              <a:t> </a:t>
            </a:r>
            <a:r>
              <a:rPr lang="es-ES" sz="3800" b="1" i="1" dirty="0" err="1"/>
              <a:t>disorders</a:t>
            </a:r>
            <a:r>
              <a:rPr lang="es-ES" sz="3800" b="1" i="1" dirty="0"/>
              <a:t> </a:t>
            </a:r>
            <a:r>
              <a:rPr lang="es-ES" sz="3800" b="1" i="1" dirty="0" err="1"/>
              <a:t>related</a:t>
            </a:r>
            <a:r>
              <a:rPr lang="es-ES" sz="3800" b="1" i="1" dirty="0"/>
              <a:t> to </a:t>
            </a:r>
            <a:r>
              <a:rPr lang="es-ES" sz="3800" b="1" i="1" dirty="0" err="1"/>
              <a:t>neurocognitive</a:t>
            </a:r>
            <a:r>
              <a:rPr lang="es-ES" sz="3800" b="1" i="1" dirty="0"/>
              <a:t> </a:t>
            </a:r>
            <a:r>
              <a:rPr lang="es-ES" sz="3800" b="1" i="1" dirty="0" err="1"/>
              <a:t>development</a:t>
            </a:r>
            <a:r>
              <a:rPr lang="es-ES" sz="3800" b="1" i="1" dirty="0"/>
              <a:t> and </a:t>
            </a:r>
            <a:r>
              <a:rPr lang="es-ES" sz="3800" b="1" i="1" dirty="0" err="1"/>
              <a:t>nutritional</a:t>
            </a:r>
            <a:r>
              <a:rPr lang="es-ES" sz="3800" b="1" i="1" dirty="0"/>
              <a:t> and </a:t>
            </a:r>
            <a:r>
              <a:rPr lang="es-ES" sz="3800" b="1" i="1" dirty="0" err="1"/>
              <a:t>metabolic</a:t>
            </a:r>
            <a:r>
              <a:rPr lang="es-ES" sz="3800" b="1" i="1" dirty="0"/>
              <a:t> status.</a:t>
            </a:r>
          </a:p>
          <a:p>
            <a:pPr marL="0" indent="0">
              <a:buNone/>
            </a:pPr>
            <a:endParaRPr lang="es-ES" sz="3800" dirty="0"/>
          </a:p>
          <a:p>
            <a:pPr marL="0" indent="0">
              <a:buNone/>
            </a:pPr>
            <a:r>
              <a:rPr lang="es-ES" b="1" u="sng" dirty="0"/>
              <a:t>ACHIEVABLE RESULTS</a:t>
            </a:r>
          </a:p>
          <a:p>
            <a:r>
              <a:rPr lang="es-ES" sz="3200" dirty="0"/>
              <a:t>a. To </a:t>
            </a:r>
            <a:r>
              <a:rPr lang="es-ES" sz="3200" dirty="0" err="1"/>
              <a:t>establish</a:t>
            </a:r>
            <a:r>
              <a:rPr lang="es-ES" sz="3200" dirty="0"/>
              <a:t> </a:t>
            </a:r>
            <a:r>
              <a:rPr lang="es-ES" sz="3200" dirty="0" err="1"/>
              <a:t>updated</a:t>
            </a:r>
            <a:r>
              <a:rPr lang="es-ES" sz="3200" dirty="0"/>
              <a:t> </a:t>
            </a:r>
            <a:r>
              <a:rPr lang="es-ES" sz="3200" dirty="0" err="1"/>
              <a:t>guidelines</a:t>
            </a:r>
            <a:r>
              <a:rPr lang="es-ES" sz="3200" dirty="0"/>
              <a:t> and </a:t>
            </a:r>
            <a:r>
              <a:rPr lang="es-ES" sz="3200" dirty="0" err="1"/>
              <a:t>protocols</a:t>
            </a:r>
            <a:r>
              <a:rPr lang="es-ES" sz="3200" dirty="0"/>
              <a:t> </a:t>
            </a:r>
            <a:r>
              <a:rPr lang="es-ES" sz="3200" dirty="0" err="1"/>
              <a:t>for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diagnosis, </a:t>
            </a:r>
            <a:r>
              <a:rPr lang="es-ES" sz="3200" dirty="0" err="1"/>
              <a:t>obstetrical</a:t>
            </a:r>
            <a:r>
              <a:rPr lang="es-ES" sz="3200" dirty="0"/>
              <a:t> </a:t>
            </a:r>
            <a:r>
              <a:rPr lang="es-ES" sz="3200" dirty="0" err="1"/>
              <a:t>management</a:t>
            </a:r>
            <a:r>
              <a:rPr lang="es-ES" sz="3200" dirty="0"/>
              <a:t>, and postnatal </a:t>
            </a:r>
            <a:r>
              <a:rPr lang="es-ES" sz="3200" dirty="0" err="1"/>
              <a:t>management</a:t>
            </a:r>
            <a:r>
              <a:rPr lang="es-ES" sz="3200" dirty="0"/>
              <a:t> of </a:t>
            </a:r>
            <a:r>
              <a:rPr lang="es-ES" sz="3200" dirty="0" err="1"/>
              <a:t>preeclampsia</a:t>
            </a:r>
            <a:r>
              <a:rPr lang="es-ES" sz="3200" dirty="0"/>
              <a:t>, chorioamnionitis and </a:t>
            </a:r>
            <a:r>
              <a:rPr lang="es-ES" sz="3200" dirty="0" err="1"/>
              <a:t>intrauterine</a:t>
            </a:r>
            <a:r>
              <a:rPr lang="es-ES" sz="3200" dirty="0"/>
              <a:t> </a:t>
            </a:r>
            <a:r>
              <a:rPr lang="es-ES" sz="3200" dirty="0" err="1"/>
              <a:t>growth</a:t>
            </a:r>
            <a:r>
              <a:rPr lang="es-ES" sz="3200" dirty="0"/>
              <a:t> </a:t>
            </a:r>
            <a:r>
              <a:rPr lang="es-ES" sz="3200" dirty="0" err="1"/>
              <a:t>retarded</a:t>
            </a:r>
            <a:r>
              <a:rPr lang="es-ES" sz="3200" dirty="0"/>
              <a:t> (IUGR) </a:t>
            </a:r>
            <a:r>
              <a:rPr lang="es-ES" sz="3200" dirty="0" err="1"/>
              <a:t>neonates</a:t>
            </a:r>
            <a:r>
              <a:rPr lang="es-ES" sz="3200" dirty="0"/>
              <a:t> and </a:t>
            </a:r>
            <a:r>
              <a:rPr lang="es-ES" sz="3200" dirty="0" err="1"/>
              <a:t>especially</a:t>
            </a:r>
            <a:r>
              <a:rPr lang="es-ES" sz="3200" dirty="0"/>
              <a:t> </a:t>
            </a:r>
            <a:r>
              <a:rPr lang="es-ES" sz="3200" dirty="0" err="1"/>
              <a:t>prematurity</a:t>
            </a:r>
            <a:r>
              <a:rPr lang="es-ES" sz="3200" dirty="0"/>
              <a:t>.</a:t>
            </a:r>
          </a:p>
          <a:p>
            <a:r>
              <a:rPr lang="es-ES" sz="3200" dirty="0"/>
              <a:t>b. To </a:t>
            </a:r>
            <a:r>
              <a:rPr lang="es-ES" sz="3200" dirty="0" err="1"/>
              <a:t>study</a:t>
            </a:r>
            <a:r>
              <a:rPr lang="es-ES" sz="3200" dirty="0"/>
              <a:t> in IUGR </a:t>
            </a:r>
            <a:r>
              <a:rPr lang="es-ES" sz="3200" dirty="0" err="1"/>
              <a:t>neonates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correlation</a:t>
            </a:r>
            <a:r>
              <a:rPr lang="es-ES" sz="3200" dirty="0"/>
              <a:t> </a:t>
            </a:r>
            <a:r>
              <a:rPr lang="es-ES" sz="3200" dirty="0" err="1"/>
              <a:t>bewteen</a:t>
            </a:r>
            <a:r>
              <a:rPr lang="es-ES" sz="3200" dirty="0"/>
              <a:t> </a:t>
            </a:r>
            <a:r>
              <a:rPr lang="es-ES" sz="3200" dirty="0" err="1"/>
              <a:t>epidemiological</a:t>
            </a:r>
            <a:r>
              <a:rPr lang="es-ES" sz="3200" dirty="0"/>
              <a:t>, </a:t>
            </a:r>
            <a:r>
              <a:rPr lang="es-ES" sz="3200" dirty="0" err="1"/>
              <a:t>environmental</a:t>
            </a:r>
            <a:r>
              <a:rPr lang="es-ES" sz="3200" dirty="0"/>
              <a:t>, </a:t>
            </a:r>
            <a:r>
              <a:rPr lang="es-ES" sz="3200" dirty="0" err="1"/>
              <a:t>socioeconomic</a:t>
            </a:r>
            <a:r>
              <a:rPr lang="es-ES" sz="3200" dirty="0"/>
              <a:t>, maternal, and fetal </a:t>
            </a:r>
            <a:r>
              <a:rPr lang="es-ES" sz="3200" dirty="0" err="1"/>
              <a:t>hemodynamic</a:t>
            </a:r>
            <a:r>
              <a:rPr lang="es-ES" sz="3200" dirty="0"/>
              <a:t> </a:t>
            </a:r>
            <a:r>
              <a:rPr lang="es-ES" sz="3200" dirty="0" err="1"/>
              <a:t>factors</a:t>
            </a:r>
            <a:r>
              <a:rPr lang="es-ES" sz="3200" dirty="0"/>
              <a:t> </a:t>
            </a:r>
            <a:r>
              <a:rPr lang="es-ES" sz="3200" dirty="0" err="1"/>
              <a:t>with</a:t>
            </a:r>
            <a:r>
              <a:rPr lang="es-ES" sz="3200" dirty="0"/>
              <a:t> neonatal </a:t>
            </a:r>
            <a:r>
              <a:rPr lang="es-ES" sz="3200" dirty="0" err="1"/>
              <a:t>neurocognitive</a:t>
            </a:r>
            <a:r>
              <a:rPr lang="es-ES" sz="3200" dirty="0"/>
              <a:t>, neurosensorial, </a:t>
            </a:r>
            <a:r>
              <a:rPr lang="es-ES" sz="3200" dirty="0" err="1"/>
              <a:t>nutritional</a:t>
            </a:r>
            <a:r>
              <a:rPr lang="es-ES" sz="3200" dirty="0"/>
              <a:t> and </a:t>
            </a:r>
            <a:r>
              <a:rPr lang="es-ES" sz="3200" dirty="0" err="1"/>
              <a:t>during</a:t>
            </a:r>
            <a:r>
              <a:rPr lang="es-ES" sz="3200" dirty="0"/>
              <a:t> </a:t>
            </a:r>
            <a:r>
              <a:rPr lang="es-ES" sz="3200" dirty="0" err="1"/>
              <a:t>infancy</a:t>
            </a:r>
            <a:r>
              <a:rPr lang="es-ES" sz="3200" dirty="0"/>
              <a:t>.</a:t>
            </a:r>
          </a:p>
          <a:p>
            <a:r>
              <a:rPr lang="es-ES" sz="3200" dirty="0"/>
              <a:t>c. To store </a:t>
            </a:r>
            <a:r>
              <a:rPr lang="es-ES" sz="3200" dirty="0" err="1"/>
              <a:t>biological</a:t>
            </a:r>
            <a:r>
              <a:rPr lang="es-ES" sz="3200" dirty="0"/>
              <a:t> </a:t>
            </a:r>
            <a:r>
              <a:rPr lang="es-ES" sz="3200" dirty="0" err="1"/>
              <a:t>samples</a:t>
            </a:r>
            <a:r>
              <a:rPr lang="es-ES" sz="3200" dirty="0"/>
              <a:t> </a:t>
            </a:r>
            <a:r>
              <a:rPr lang="es-ES" sz="3200" dirty="0" err="1"/>
              <a:t>from</a:t>
            </a:r>
            <a:r>
              <a:rPr lang="es-ES" sz="3200" dirty="0"/>
              <a:t> </a:t>
            </a:r>
            <a:r>
              <a:rPr lang="es-ES" sz="3200" dirty="0" err="1"/>
              <a:t>mothers</a:t>
            </a:r>
            <a:r>
              <a:rPr lang="es-ES" sz="3200" dirty="0"/>
              <a:t>, umbilical </a:t>
            </a:r>
            <a:r>
              <a:rPr lang="es-ES" sz="3200" dirty="0" err="1"/>
              <a:t>cord</a:t>
            </a:r>
            <a:r>
              <a:rPr lang="es-ES" sz="3200" dirty="0"/>
              <a:t>, newborn and </a:t>
            </a:r>
            <a:r>
              <a:rPr lang="es-ES" sz="3200" dirty="0" err="1"/>
              <a:t>children</a:t>
            </a:r>
            <a:r>
              <a:rPr lang="es-ES" sz="3200" dirty="0"/>
              <a:t> in </a:t>
            </a:r>
            <a:r>
              <a:rPr lang="es-ES" sz="3200" dirty="0" err="1"/>
              <a:t>an</a:t>
            </a:r>
            <a:r>
              <a:rPr lang="es-ES" sz="3200" dirty="0"/>
              <a:t> ad hoc </a:t>
            </a:r>
            <a:r>
              <a:rPr lang="es-ES" sz="3200" dirty="0" err="1"/>
              <a:t>section</a:t>
            </a:r>
            <a:r>
              <a:rPr lang="es-ES" sz="3200" dirty="0"/>
              <a:t> of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Biobanks</a:t>
            </a:r>
            <a:r>
              <a:rPr lang="es-ES" sz="3200" dirty="0"/>
              <a:t> of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participating</a:t>
            </a:r>
            <a:r>
              <a:rPr lang="es-ES" sz="3200" dirty="0"/>
              <a:t> </a:t>
            </a:r>
            <a:r>
              <a:rPr lang="es-ES" sz="3200" dirty="0" err="1"/>
              <a:t>groups</a:t>
            </a:r>
            <a:r>
              <a:rPr lang="es-ES" sz="3200" dirty="0"/>
              <a:t> to </a:t>
            </a:r>
            <a:r>
              <a:rPr lang="es-ES" sz="3200" dirty="0" err="1"/>
              <a:t>study</a:t>
            </a:r>
            <a:r>
              <a:rPr lang="es-ES" sz="3200" dirty="0"/>
              <a:t> </a:t>
            </a:r>
            <a:r>
              <a:rPr lang="es-ES" sz="3200" dirty="0" err="1"/>
              <a:t>the</a:t>
            </a:r>
            <a:r>
              <a:rPr lang="es-ES" sz="3200" dirty="0"/>
              <a:t> </a:t>
            </a:r>
            <a:r>
              <a:rPr lang="es-ES" sz="3200" dirty="0" err="1"/>
              <a:t>biology</a:t>
            </a:r>
            <a:r>
              <a:rPr lang="es-ES" sz="3200" dirty="0"/>
              <a:t> of chorioamnionitis, </a:t>
            </a:r>
            <a:r>
              <a:rPr lang="es-ES" sz="3200" dirty="0" err="1"/>
              <a:t>preeclampsia</a:t>
            </a:r>
            <a:r>
              <a:rPr lang="es-ES" sz="3200" dirty="0"/>
              <a:t> and IUGR.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4E13D8-84B0-A04D-B4EA-7D2244D8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2E1ABA-8C8C-0248-B933-07015D93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5</a:t>
            </a:fld>
            <a:endParaRPr lang="es-ES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F925498C-B2D4-8C40-AD0E-7820A858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16" y="67540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103086"/>
      </p:ext>
    </p:extLst>
  </p:cSld>
  <p:clrMapOvr>
    <a:masterClrMapping/>
  </p:clrMapOvr>
  <p:transition spd="slow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A8103-24D0-AE41-ACCD-5144964E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4225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Objetivo 2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BE28F59-EE40-5D4D-8E4B-63C1A00B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4003"/>
            <a:ext cx="7886700" cy="45903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3100" b="1" i="1" dirty="0"/>
              <a:t>To </a:t>
            </a:r>
            <a:r>
              <a:rPr lang="es-ES" sz="3100" b="1" i="1" dirty="0" err="1"/>
              <a:t>study</a:t>
            </a:r>
            <a:r>
              <a:rPr lang="es-ES" sz="3100" b="1" i="1" dirty="0"/>
              <a:t> </a:t>
            </a:r>
            <a:r>
              <a:rPr lang="es-ES" sz="3100" b="1" i="1" dirty="0" err="1"/>
              <a:t>the</a:t>
            </a:r>
            <a:r>
              <a:rPr lang="es-ES" sz="3100" b="1" i="1" dirty="0"/>
              <a:t> </a:t>
            </a:r>
            <a:r>
              <a:rPr lang="es-ES" sz="3100" b="1" i="1" dirty="0" err="1"/>
              <a:t>efficacy</a:t>
            </a:r>
            <a:r>
              <a:rPr lang="es-ES" sz="3100" b="1" i="1" dirty="0"/>
              <a:t> of </a:t>
            </a:r>
            <a:r>
              <a:rPr lang="es-ES" sz="3100" b="1" i="1" dirty="0" err="1">
                <a:solidFill>
                  <a:srgbClr val="FF0000"/>
                </a:solidFill>
              </a:rPr>
              <a:t>clinical</a:t>
            </a:r>
            <a:r>
              <a:rPr lang="es-ES" sz="3100" b="1" i="1" dirty="0">
                <a:solidFill>
                  <a:srgbClr val="FF0000"/>
                </a:solidFill>
              </a:rPr>
              <a:t> </a:t>
            </a:r>
            <a:r>
              <a:rPr lang="es-ES" sz="3100" b="1" i="1" dirty="0" err="1">
                <a:solidFill>
                  <a:srgbClr val="FF0000"/>
                </a:solidFill>
              </a:rPr>
              <a:t>indicators</a:t>
            </a:r>
            <a:r>
              <a:rPr lang="es-ES" sz="3100" b="1" i="1" dirty="0">
                <a:solidFill>
                  <a:srgbClr val="FF0000"/>
                </a:solidFill>
              </a:rPr>
              <a:t> and </a:t>
            </a:r>
            <a:r>
              <a:rPr lang="es-ES" sz="3100" b="1" i="1" dirty="0" err="1">
                <a:solidFill>
                  <a:srgbClr val="FF0000"/>
                </a:solidFill>
              </a:rPr>
              <a:t>biomarkers</a:t>
            </a:r>
            <a:r>
              <a:rPr lang="es-ES" sz="3100" b="1" i="1" dirty="0">
                <a:solidFill>
                  <a:srgbClr val="FF0000"/>
                </a:solidFill>
              </a:rPr>
              <a:t> </a:t>
            </a:r>
            <a:r>
              <a:rPr lang="es-ES" sz="3100" b="1" i="1" dirty="0"/>
              <a:t>to </a:t>
            </a:r>
            <a:r>
              <a:rPr lang="es-ES" sz="3100" b="1" i="1" dirty="0" err="1"/>
              <a:t>early</a:t>
            </a:r>
            <a:r>
              <a:rPr lang="es-ES" sz="3100" b="1" i="1" dirty="0"/>
              <a:t> </a:t>
            </a:r>
            <a:r>
              <a:rPr lang="es-ES" sz="3100" b="1" i="1" dirty="0" err="1"/>
              <a:t>predicting</a:t>
            </a:r>
            <a:r>
              <a:rPr lang="es-ES" sz="3100" b="1" i="1" dirty="0"/>
              <a:t> </a:t>
            </a:r>
            <a:r>
              <a:rPr lang="es-ES" sz="3100" b="1" i="1" dirty="0" err="1">
                <a:solidFill>
                  <a:srgbClr val="FF0000"/>
                </a:solidFill>
              </a:rPr>
              <a:t>neurocognitive</a:t>
            </a:r>
            <a:r>
              <a:rPr lang="es-ES" sz="3100" b="1" i="1" dirty="0">
                <a:solidFill>
                  <a:srgbClr val="FF0000"/>
                </a:solidFill>
              </a:rPr>
              <a:t> and </a:t>
            </a:r>
            <a:r>
              <a:rPr lang="es-ES" sz="3100" b="1" i="1" dirty="0" err="1">
                <a:solidFill>
                  <a:srgbClr val="FF0000"/>
                </a:solidFill>
              </a:rPr>
              <a:t>developmental</a:t>
            </a:r>
            <a:r>
              <a:rPr lang="es-ES" sz="3100" b="1" i="1" dirty="0">
                <a:solidFill>
                  <a:srgbClr val="FF0000"/>
                </a:solidFill>
              </a:rPr>
              <a:t> </a:t>
            </a:r>
            <a:r>
              <a:rPr lang="es-ES" sz="3100" b="1" i="1" dirty="0" err="1">
                <a:solidFill>
                  <a:srgbClr val="FF0000"/>
                </a:solidFill>
              </a:rPr>
              <a:t>outcomes</a:t>
            </a:r>
            <a:r>
              <a:rPr lang="es-ES" sz="3100" b="1" i="1" dirty="0">
                <a:solidFill>
                  <a:srgbClr val="FF0000"/>
                </a:solidFill>
              </a:rPr>
              <a:t> </a:t>
            </a:r>
            <a:r>
              <a:rPr lang="es-ES" sz="3100" b="1" i="1" dirty="0"/>
              <a:t>and </a:t>
            </a:r>
            <a:r>
              <a:rPr lang="es-ES" sz="3100" b="1" i="1" dirty="0" err="1"/>
              <a:t>identify</a:t>
            </a:r>
            <a:r>
              <a:rPr lang="es-ES" sz="3100" b="1" i="1" dirty="0"/>
              <a:t> </a:t>
            </a:r>
            <a:r>
              <a:rPr lang="es-ES" sz="3100" b="1" i="1" dirty="0" err="1"/>
              <a:t>risk</a:t>
            </a:r>
            <a:r>
              <a:rPr lang="es-ES" sz="3100" b="1" i="1" dirty="0"/>
              <a:t> </a:t>
            </a:r>
            <a:r>
              <a:rPr lang="es-ES" sz="3100" b="1" i="1" dirty="0" err="1"/>
              <a:t>factors</a:t>
            </a:r>
            <a:r>
              <a:rPr lang="es-ES" sz="3100" b="1" i="1" dirty="0"/>
              <a:t> </a:t>
            </a:r>
            <a:r>
              <a:rPr lang="es-ES" sz="3100" b="1" i="1" dirty="0" err="1"/>
              <a:t>for</a:t>
            </a:r>
            <a:r>
              <a:rPr lang="es-ES" sz="3100" b="1" i="1" dirty="0"/>
              <a:t> </a:t>
            </a:r>
            <a:r>
              <a:rPr lang="es-ES" sz="3100" b="1" i="1" dirty="0" err="1"/>
              <a:t>neurologic</a:t>
            </a:r>
            <a:r>
              <a:rPr lang="es-ES" sz="3100" b="1" i="1" dirty="0"/>
              <a:t> </a:t>
            </a:r>
            <a:r>
              <a:rPr lang="es-ES" sz="3100" b="1" i="1" dirty="0" err="1"/>
              <a:t>sequelae</a:t>
            </a:r>
            <a:r>
              <a:rPr lang="es-ES" sz="3100" b="1" i="1" dirty="0"/>
              <a:t> in </a:t>
            </a:r>
            <a:r>
              <a:rPr lang="es-ES" sz="3100" b="1" i="1" dirty="0" err="1"/>
              <a:t>children</a:t>
            </a:r>
            <a:r>
              <a:rPr lang="es-ES" sz="3100" b="1" i="1" dirty="0"/>
              <a:t> </a:t>
            </a:r>
            <a:r>
              <a:rPr lang="es-ES" sz="3100" b="1" i="1" dirty="0" err="1"/>
              <a:t>after</a:t>
            </a:r>
            <a:r>
              <a:rPr lang="es-ES" sz="3100" b="1" i="1" dirty="0"/>
              <a:t> </a:t>
            </a:r>
            <a:r>
              <a:rPr lang="es-ES" sz="3100" b="1" i="1" dirty="0" err="1"/>
              <a:t>acute</a:t>
            </a:r>
            <a:r>
              <a:rPr lang="es-ES" sz="3100" b="1" i="1" dirty="0"/>
              <a:t> </a:t>
            </a:r>
            <a:r>
              <a:rPr lang="es-ES" sz="3100" b="1" i="1" dirty="0" err="1"/>
              <a:t>neurologic</a:t>
            </a:r>
            <a:r>
              <a:rPr lang="es-ES" sz="3100" b="1" i="1" dirty="0"/>
              <a:t> injuries, and to </a:t>
            </a:r>
            <a:r>
              <a:rPr lang="es-ES" sz="3100" b="1" i="1" dirty="0" err="1"/>
              <a:t>analyze</a:t>
            </a:r>
            <a:r>
              <a:rPr lang="es-ES" sz="3100" b="1" i="1" dirty="0"/>
              <a:t> </a:t>
            </a:r>
            <a:r>
              <a:rPr lang="es-ES" sz="3100" b="1" i="1" dirty="0" err="1"/>
              <a:t>the</a:t>
            </a:r>
            <a:r>
              <a:rPr lang="es-ES" sz="3100" b="1" i="1" dirty="0"/>
              <a:t> </a:t>
            </a:r>
            <a:r>
              <a:rPr lang="es-ES" sz="3100" b="1" i="1" dirty="0" err="1"/>
              <a:t>effectiveness</a:t>
            </a:r>
            <a:r>
              <a:rPr lang="es-ES" sz="3100" b="1" i="1" dirty="0"/>
              <a:t> of </a:t>
            </a:r>
            <a:r>
              <a:rPr lang="es-ES" sz="3100" b="1" i="1" dirty="0" err="1"/>
              <a:t>diagnostic</a:t>
            </a:r>
            <a:r>
              <a:rPr lang="es-ES" sz="3100" b="1" i="1" dirty="0"/>
              <a:t> </a:t>
            </a:r>
            <a:r>
              <a:rPr lang="es-ES" sz="3100" b="1" i="1" dirty="0" err="1"/>
              <a:t>methods</a:t>
            </a:r>
            <a:r>
              <a:rPr lang="es-ES" sz="3100" b="1" i="1" dirty="0"/>
              <a:t> and </a:t>
            </a:r>
            <a:r>
              <a:rPr lang="es-ES" sz="3100" b="1" i="1" dirty="0" err="1"/>
              <a:t>prevention</a:t>
            </a:r>
            <a:r>
              <a:rPr lang="es-ES" sz="3100" b="1" i="1" dirty="0"/>
              <a:t> </a:t>
            </a:r>
            <a:r>
              <a:rPr lang="es-ES" sz="3100" b="1" i="1" dirty="0" err="1"/>
              <a:t>strategies</a:t>
            </a:r>
            <a:r>
              <a:rPr lang="es-ES" sz="3100" b="1" i="1" dirty="0"/>
              <a:t>.</a:t>
            </a:r>
          </a:p>
          <a:p>
            <a:pPr marL="0" indent="0">
              <a:buNone/>
            </a:pPr>
            <a:endParaRPr lang="es-ES" b="1" u="sng" dirty="0"/>
          </a:p>
          <a:p>
            <a:pPr marL="0" indent="0">
              <a:buNone/>
            </a:pPr>
            <a:r>
              <a:rPr lang="es-ES" sz="2600" b="1" u="sng" dirty="0"/>
              <a:t>ACHIEVABLE RESULTS</a:t>
            </a:r>
          </a:p>
          <a:p>
            <a:pPr marL="0" indent="0">
              <a:buNone/>
            </a:pPr>
            <a:r>
              <a:rPr lang="es-ES" dirty="0"/>
              <a:t>a. To </a:t>
            </a:r>
            <a:r>
              <a:rPr lang="es-ES" dirty="0" err="1"/>
              <a:t>establish</a:t>
            </a:r>
            <a:r>
              <a:rPr lang="es-ES" dirty="0"/>
              <a:t> </a:t>
            </a:r>
            <a:r>
              <a:rPr lang="es-ES" dirty="0" err="1"/>
              <a:t>clinical</a:t>
            </a:r>
            <a:r>
              <a:rPr lang="es-ES" dirty="0"/>
              <a:t> and </a:t>
            </a:r>
            <a:r>
              <a:rPr lang="es-ES" dirty="0" err="1"/>
              <a:t>biomarkers</a:t>
            </a:r>
            <a:r>
              <a:rPr lang="es-ES" dirty="0"/>
              <a:t> </a:t>
            </a:r>
            <a:r>
              <a:rPr lang="es-ES" dirty="0" err="1"/>
              <a:t>useful</a:t>
            </a:r>
            <a:r>
              <a:rPr lang="es-ES" dirty="0"/>
              <a:t> to </a:t>
            </a:r>
            <a:r>
              <a:rPr lang="es-ES" dirty="0" err="1"/>
              <a:t>predict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neurologic</a:t>
            </a:r>
            <a:r>
              <a:rPr lang="es-ES" dirty="0"/>
              <a:t> </a:t>
            </a:r>
            <a:r>
              <a:rPr lang="es-ES" dirty="0" err="1"/>
              <a:t>evolution</a:t>
            </a:r>
            <a:r>
              <a:rPr lang="es-ES" dirty="0"/>
              <a:t> of </a:t>
            </a:r>
            <a:r>
              <a:rPr lang="es-ES" dirty="0" err="1"/>
              <a:t>acute</a:t>
            </a:r>
            <a:r>
              <a:rPr lang="es-ES" dirty="0"/>
              <a:t> </a:t>
            </a:r>
            <a:r>
              <a:rPr lang="es-ES" dirty="0" err="1"/>
              <a:t>neurologic</a:t>
            </a:r>
            <a:r>
              <a:rPr lang="es-ES" dirty="0"/>
              <a:t> injuries</a:t>
            </a:r>
          </a:p>
          <a:p>
            <a:pPr marL="0" indent="0">
              <a:buNone/>
            </a:pPr>
            <a:r>
              <a:rPr lang="es-ES" dirty="0"/>
              <a:t>b. To </a:t>
            </a:r>
            <a:r>
              <a:rPr lang="es-ES" dirty="0" err="1"/>
              <a:t>evaluate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efficacy</a:t>
            </a:r>
            <a:r>
              <a:rPr lang="es-ES" dirty="0"/>
              <a:t> of </a:t>
            </a:r>
            <a:r>
              <a:rPr lang="es-ES" dirty="0" err="1"/>
              <a:t>diagnostic</a:t>
            </a:r>
            <a:r>
              <a:rPr lang="es-ES" dirty="0"/>
              <a:t>, </a:t>
            </a:r>
            <a:r>
              <a:rPr lang="es-ES" dirty="0" err="1"/>
              <a:t>prevention</a:t>
            </a:r>
            <a:r>
              <a:rPr lang="es-ES" dirty="0"/>
              <a:t> and </a:t>
            </a:r>
            <a:r>
              <a:rPr lang="es-ES" dirty="0" err="1"/>
              <a:t>treatment</a:t>
            </a:r>
            <a:r>
              <a:rPr lang="es-ES" dirty="0"/>
              <a:t> </a:t>
            </a:r>
            <a:r>
              <a:rPr lang="es-ES" dirty="0" err="1"/>
              <a:t>measures</a:t>
            </a:r>
            <a:r>
              <a:rPr lang="es-ES" dirty="0"/>
              <a:t> in </a:t>
            </a:r>
            <a:r>
              <a:rPr lang="es-ES" dirty="0" err="1"/>
              <a:t>acute</a:t>
            </a:r>
            <a:r>
              <a:rPr lang="es-ES" dirty="0"/>
              <a:t> </a:t>
            </a:r>
            <a:r>
              <a:rPr lang="es-ES" dirty="0" err="1"/>
              <a:t>neurologic</a:t>
            </a:r>
            <a:r>
              <a:rPr lang="es-ES" dirty="0"/>
              <a:t> injuries.</a:t>
            </a:r>
          </a:p>
          <a:p>
            <a:pPr marL="0" indent="0">
              <a:buNone/>
            </a:pPr>
            <a:r>
              <a:rPr lang="es-ES" dirty="0"/>
              <a:t>c. To </a:t>
            </a:r>
            <a:r>
              <a:rPr lang="es-ES" dirty="0" err="1"/>
              <a:t>develop</a:t>
            </a:r>
            <a:r>
              <a:rPr lang="es-ES" dirty="0"/>
              <a:t> a </a:t>
            </a:r>
            <a:r>
              <a:rPr lang="es-ES" dirty="0" err="1"/>
              <a:t>Biological</a:t>
            </a:r>
            <a:r>
              <a:rPr lang="es-ES" dirty="0"/>
              <a:t> </a:t>
            </a:r>
            <a:r>
              <a:rPr lang="es-ES" dirty="0" err="1"/>
              <a:t>Resources</a:t>
            </a:r>
            <a:r>
              <a:rPr lang="es-ES" dirty="0"/>
              <a:t> Center </a:t>
            </a:r>
            <a:r>
              <a:rPr lang="es-ES" dirty="0" err="1"/>
              <a:t>cohort</a:t>
            </a:r>
            <a:r>
              <a:rPr lang="es-ES" dirty="0"/>
              <a:t> of </a:t>
            </a:r>
            <a:r>
              <a:rPr lang="es-ES" dirty="0" err="1"/>
              <a:t>acute</a:t>
            </a:r>
            <a:r>
              <a:rPr lang="es-ES" dirty="0"/>
              <a:t> </a:t>
            </a:r>
            <a:r>
              <a:rPr lang="es-ES" dirty="0" err="1"/>
              <a:t>neurologic</a:t>
            </a:r>
            <a:r>
              <a:rPr lang="es-ES" dirty="0"/>
              <a:t> injuries</a:t>
            </a:r>
          </a:p>
          <a:p>
            <a:pPr marL="0" indent="0">
              <a:buNone/>
            </a:pPr>
            <a:r>
              <a:rPr lang="es-ES" dirty="0"/>
              <a:t>d. To </a:t>
            </a:r>
            <a:r>
              <a:rPr lang="es-ES" dirty="0" err="1"/>
              <a:t>develop</a:t>
            </a:r>
            <a:r>
              <a:rPr lang="es-ES" dirty="0"/>
              <a:t> a </a:t>
            </a:r>
            <a:r>
              <a:rPr lang="es-ES" dirty="0" err="1"/>
              <a:t>pediatric</a:t>
            </a:r>
            <a:r>
              <a:rPr lang="es-ES" dirty="0"/>
              <a:t> experimental animal </a:t>
            </a:r>
            <a:r>
              <a:rPr lang="es-ES" dirty="0" err="1"/>
              <a:t>educational</a:t>
            </a:r>
            <a:r>
              <a:rPr lang="es-ES" dirty="0"/>
              <a:t> </a:t>
            </a:r>
            <a:r>
              <a:rPr lang="es-ES" dirty="0" err="1"/>
              <a:t>program</a:t>
            </a:r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4E13D8-84B0-A04D-B4EA-7D2244D8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2E1ABA-8C8C-0248-B933-07015D93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6</a:t>
            </a:fld>
            <a:endParaRPr lang="es-ES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F925498C-B2D4-8C40-AD0E-7820A858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16" y="67540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865171"/>
      </p:ext>
    </p:extLst>
  </p:cSld>
  <p:clrMapOvr>
    <a:masterClrMapping/>
  </p:clrMapOvr>
  <p:transition spd="slow">
    <p:circl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A8103-24D0-AE41-ACCD-5144964E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4225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Objetivo 3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BE28F59-EE40-5D4D-8E4B-63C1A00B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83823"/>
            <a:ext cx="7886700" cy="39873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3100" b="1" i="1" dirty="0"/>
              <a:t>To </a:t>
            </a:r>
            <a:r>
              <a:rPr lang="es-ES" sz="3100" b="1" i="1" dirty="0" err="1"/>
              <a:t>study</a:t>
            </a:r>
            <a:r>
              <a:rPr lang="es-ES" sz="3100" b="1" i="1" dirty="0"/>
              <a:t> neonatal </a:t>
            </a:r>
            <a:r>
              <a:rPr lang="es-ES" sz="3100" b="1" i="1" dirty="0" err="1"/>
              <a:t>risk</a:t>
            </a:r>
            <a:r>
              <a:rPr lang="es-ES" sz="3100" b="1" i="1" dirty="0"/>
              <a:t> </a:t>
            </a:r>
            <a:r>
              <a:rPr lang="es-ES" sz="3100" b="1" i="1" dirty="0" err="1"/>
              <a:t>factors</a:t>
            </a:r>
            <a:r>
              <a:rPr lang="es-ES" sz="3100" b="1" i="1" dirty="0"/>
              <a:t> </a:t>
            </a:r>
            <a:r>
              <a:rPr lang="es-ES" sz="3100" b="1" i="1" dirty="0" err="1"/>
              <a:t>for</a:t>
            </a:r>
            <a:r>
              <a:rPr lang="es-ES" sz="3100" b="1" i="1" dirty="0"/>
              <a:t> </a:t>
            </a:r>
            <a:r>
              <a:rPr lang="es-ES" sz="3100" b="1" i="1" dirty="0">
                <a:solidFill>
                  <a:srgbClr val="FF0000"/>
                </a:solidFill>
              </a:rPr>
              <a:t>adverse </a:t>
            </a:r>
            <a:r>
              <a:rPr lang="es-ES" sz="3100" b="1" i="1" dirty="0" err="1">
                <a:solidFill>
                  <a:srgbClr val="FF0000"/>
                </a:solidFill>
              </a:rPr>
              <a:t>nutritional</a:t>
            </a:r>
            <a:r>
              <a:rPr lang="es-ES" sz="3100" b="1" i="1" dirty="0">
                <a:solidFill>
                  <a:srgbClr val="FF0000"/>
                </a:solidFill>
              </a:rPr>
              <a:t> and </a:t>
            </a:r>
            <a:r>
              <a:rPr lang="es-ES" sz="3100" b="1" i="1" dirty="0" err="1">
                <a:solidFill>
                  <a:srgbClr val="FF0000"/>
                </a:solidFill>
              </a:rPr>
              <a:t>metabolic</a:t>
            </a:r>
            <a:r>
              <a:rPr lang="es-ES" sz="3100" b="1" i="1" dirty="0">
                <a:solidFill>
                  <a:srgbClr val="FF0000"/>
                </a:solidFill>
              </a:rPr>
              <a:t> </a:t>
            </a:r>
            <a:r>
              <a:rPr lang="es-ES" sz="3100" b="1" i="1" dirty="0" err="1">
                <a:solidFill>
                  <a:srgbClr val="FF0000"/>
                </a:solidFill>
              </a:rPr>
              <a:t>outcomes</a:t>
            </a:r>
            <a:r>
              <a:rPr lang="es-ES" sz="3100" b="1" i="1" dirty="0"/>
              <a:t> and </a:t>
            </a:r>
            <a:r>
              <a:rPr lang="es-ES" sz="3100" b="1" i="1" dirty="0" err="1"/>
              <a:t>possible</a:t>
            </a:r>
            <a:r>
              <a:rPr lang="es-ES" sz="3100" b="1" i="1" dirty="0"/>
              <a:t> </a:t>
            </a:r>
            <a:r>
              <a:rPr lang="es-ES" sz="3100" b="1" i="1" dirty="0" err="1"/>
              <a:t>preventive</a:t>
            </a:r>
            <a:r>
              <a:rPr lang="es-ES" sz="3100" b="1" i="1" dirty="0"/>
              <a:t> </a:t>
            </a:r>
            <a:r>
              <a:rPr lang="es-ES" sz="3100" b="1" i="1" dirty="0" err="1"/>
              <a:t>nutritional</a:t>
            </a:r>
            <a:r>
              <a:rPr lang="es-ES" sz="3100" b="1" i="1" dirty="0"/>
              <a:t> </a:t>
            </a:r>
            <a:r>
              <a:rPr lang="es-ES" sz="3100" b="1" i="1" dirty="0" err="1"/>
              <a:t>strategies</a:t>
            </a:r>
            <a:r>
              <a:rPr lang="es-ES" sz="3100" b="1" i="1" dirty="0"/>
              <a:t>.</a:t>
            </a:r>
          </a:p>
          <a:p>
            <a:pPr marL="0" indent="0">
              <a:buNone/>
            </a:pPr>
            <a:endParaRPr lang="es-ES" sz="3100" b="1" dirty="0"/>
          </a:p>
          <a:p>
            <a:pPr marL="0" indent="0">
              <a:buNone/>
            </a:pPr>
            <a:r>
              <a:rPr lang="es-ES" sz="2600" b="1" u="sng" dirty="0"/>
              <a:t>ACHIEVABLE RESULTS</a:t>
            </a:r>
          </a:p>
          <a:p>
            <a:pPr marL="0" indent="0">
              <a:buNone/>
            </a:pPr>
            <a:r>
              <a:rPr lang="es-ES" sz="3100" dirty="0"/>
              <a:t>a. To </a:t>
            </a:r>
            <a:r>
              <a:rPr lang="es-ES" sz="3100" dirty="0" err="1"/>
              <a:t>enhance</a:t>
            </a:r>
            <a:r>
              <a:rPr lang="es-ES" sz="3100" dirty="0"/>
              <a:t> </a:t>
            </a:r>
            <a:r>
              <a:rPr lang="es-ES" sz="3100" dirty="0" err="1"/>
              <a:t>the</a:t>
            </a:r>
            <a:r>
              <a:rPr lang="es-ES" sz="3100" dirty="0"/>
              <a:t> use of human </a:t>
            </a:r>
            <a:r>
              <a:rPr lang="es-ES" sz="3100" dirty="0" err="1"/>
              <a:t>milk</a:t>
            </a:r>
            <a:r>
              <a:rPr lang="es-ES" sz="3100" dirty="0"/>
              <a:t> in </a:t>
            </a:r>
            <a:r>
              <a:rPr lang="es-ES" sz="3100" dirty="0" err="1"/>
              <a:t>the</a:t>
            </a:r>
            <a:r>
              <a:rPr lang="es-ES" sz="3100" dirty="0"/>
              <a:t> NICU </a:t>
            </a:r>
            <a:r>
              <a:rPr lang="es-ES" sz="3100" dirty="0" err="1"/>
              <a:t>using</a:t>
            </a:r>
            <a:r>
              <a:rPr lang="es-ES" sz="3100" dirty="0"/>
              <a:t> </a:t>
            </a:r>
            <a:r>
              <a:rPr lang="es-ES" sz="3100" dirty="0" err="1"/>
              <a:t>own</a:t>
            </a:r>
            <a:r>
              <a:rPr lang="es-ES" sz="3100" dirty="0"/>
              <a:t> </a:t>
            </a:r>
            <a:r>
              <a:rPr lang="es-ES" sz="3100" dirty="0" err="1"/>
              <a:t>mother's</a:t>
            </a:r>
            <a:r>
              <a:rPr lang="es-ES" sz="3100" dirty="0"/>
              <a:t> </a:t>
            </a:r>
            <a:r>
              <a:rPr lang="es-ES" sz="3100" dirty="0" err="1"/>
              <a:t>milk</a:t>
            </a:r>
            <a:r>
              <a:rPr lang="es-ES" sz="3100" dirty="0"/>
              <a:t> and </a:t>
            </a:r>
            <a:r>
              <a:rPr lang="es-ES" sz="3100" dirty="0" err="1"/>
              <a:t>donated</a:t>
            </a:r>
            <a:r>
              <a:rPr lang="es-ES" sz="3100" dirty="0"/>
              <a:t> human </a:t>
            </a:r>
            <a:r>
              <a:rPr lang="es-ES" sz="3100" dirty="0" err="1"/>
              <a:t>milk</a:t>
            </a:r>
            <a:r>
              <a:rPr lang="es-ES" sz="3100" dirty="0"/>
              <a:t> </a:t>
            </a:r>
            <a:r>
              <a:rPr lang="es-ES" sz="3100" dirty="0" err="1"/>
              <a:t>through</a:t>
            </a:r>
            <a:r>
              <a:rPr lang="es-ES" sz="3100" dirty="0"/>
              <a:t> </a:t>
            </a:r>
            <a:r>
              <a:rPr lang="es-ES" sz="3100" dirty="0" err="1"/>
              <a:t>milk</a:t>
            </a:r>
            <a:r>
              <a:rPr lang="es-ES" sz="3100" dirty="0"/>
              <a:t> </a:t>
            </a:r>
            <a:r>
              <a:rPr lang="es-ES" sz="3100" dirty="0" err="1"/>
              <a:t>banking</a:t>
            </a:r>
            <a:r>
              <a:rPr lang="es-ES" sz="3100" dirty="0"/>
              <a:t>.</a:t>
            </a:r>
          </a:p>
          <a:p>
            <a:pPr marL="0" indent="0">
              <a:buNone/>
            </a:pPr>
            <a:r>
              <a:rPr lang="es-ES" sz="3100" dirty="0"/>
              <a:t>b. To </a:t>
            </a:r>
            <a:r>
              <a:rPr lang="es-ES" sz="3100" dirty="0" err="1"/>
              <a:t>analyze</a:t>
            </a:r>
            <a:r>
              <a:rPr lang="es-ES" sz="3100" dirty="0"/>
              <a:t> </a:t>
            </a:r>
            <a:r>
              <a:rPr lang="es-ES" sz="3100" dirty="0" err="1"/>
              <a:t>the</a:t>
            </a:r>
            <a:r>
              <a:rPr lang="es-ES" sz="3100" dirty="0"/>
              <a:t> </a:t>
            </a:r>
            <a:r>
              <a:rPr lang="es-ES" sz="3100" dirty="0" err="1"/>
              <a:t>quality</a:t>
            </a:r>
            <a:r>
              <a:rPr lang="es-ES" sz="3100" dirty="0"/>
              <a:t> </a:t>
            </a:r>
            <a:r>
              <a:rPr lang="es-ES" sz="3100" dirty="0" err="1"/>
              <a:t>characteristics</a:t>
            </a:r>
            <a:r>
              <a:rPr lang="es-ES" sz="3100" dirty="0"/>
              <a:t> of </a:t>
            </a:r>
            <a:r>
              <a:rPr lang="es-ES" sz="3100" dirty="0" err="1"/>
              <a:t>donated</a:t>
            </a:r>
            <a:r>
              <a:rPr lang="es-ES" sz="3100" dirty="0"/>
              <a:t> human </a:t>
            </a:r>
            <a:r>
              <a:rPr lang="es-ES" sz="3100" dirty="0" err="1"/>
              <a:t>milk</a:t>
            </a:r>
            <a:r>
              <a:rPr lang="es-ES" sz="3100" dirty="0"/>
              <a:t> </a:t>
            </a:r>
            <a:r>
              <a:rPr lang="es-ES" sz="3100" dirty="0" err="1"/>
              <a:t>after</a:t>
            </a:r>
            <a:r>
              <a:rPr lang="es-ES" sz="3100" dirty="0"/>
              <a:t> </a:t>
            </a:r>
            <a:r>
              <a:rPr lang="es-ES" sz="3100" dirty="0" err="1"/>
              <a:t>processing</a:t>
            </a:r>
            <a:r>
              <a:rPr lang="es-ES" sz="3100" dirty="0"/>
              <a:t> (</a:t>
            </a:r>
            <a:r>
              <a:rPr lang="es-ES" sz="3100" dirty="0" err="1"/>
              <a:t>pasteurization</a:t>
            </a:r>
            <a:r>
              <a:rPr lang="es-ES" sz="3100" dirty="0"/>
              <a:t>).</a:t>
            </a:r>
          </a:p>
          <a:p>
            <a:pPr marL="0" indent="0">
              <a:buNone/>
            </a:pPr>
            <a:r>
              <a:rPr lang="es-ES" sz="3100" dirty="0"/>
              <a:t>c. To </a:t>
            </a:r>
            <a:r>
              <a:rPr lang="es-ES" sz="3100" dirty="0" err="1"/>
              <a:t>optimize</a:t>
            </a:r>
            <a:r>
              <a:rPr lang="es-ES" sz="3100" dirty="0"/>
              <a:t> individual </a:t>
            </a:r>
            <a:r>
              <a:rPr lang="es-ES" sz="3100" dirty="0" err="1"/>
              <a:t>fortification</a:t>
            </a:r>
            <a:r>
              <a:rPr lang="es-ES" sz="3100" dirty="0"/>
              <a:t>.</a:t>
            </a:r>
          </a:p>
          <a:p>
            <a:pPr marL="0" indent="0">
              <a:buNone/>
            </a:pPr>
            <a:r>
              <a:rPr lang="es-ES" sz="3100" dirty="0"/>
              <a:t>d. To </a:t>
            </a:r>
            <a:r>
              <a:rPr lang="es-ES" sz="3100" dirty="0" err="1"/>
              <a:t>study</a:t>
            </a:r>
            <a:r>
              <a:rPr lang="es-ES" sz="3100" dirty="0"/>
              <a:t> </a:t>
            </a:r>
            <a:r>
              <a:rPr lang="es-ES" sz="3100" dirty="0" err="1"/>
              <a:t>evolving</a:t>
            </a:r>
            <a:r>
              <a:rPr lang="es-ES" sz="3100" dirty="0"/>
              <a:t> microbiome in </a:t>
            </a:r>
            <a:r>
              <a:rPr lang="es-ES" sz="3100" dirty="0" err="1"/>
              <a:t>preterm</a:t>
            </a:r>
            <a:r>
              <a:rPr lang="es-ES" sz="3100" dirty="0"/>
              <a:t> </a:t>
            </a:r>
            <a:r>
              <a:rPr lang="es-ES" sz="3100" dirty="0" err="1"/>
              <a:t>infants</a:t>
            </a:r>
            <a:r>
              <a:rPr lang="es-ES" sz="3100" dirty="0"/>
              <a:t> </a:t>
            </a:r>
            <a:r>
              <a:rPr lang="es-ES" sz="3100" dirty="0" err="1"/>
              <a:t>under</a:t>
            </a:r>
            <a:r>
              <a:rPr lang="es-ES" sz="3100" dirty="0"/>
              <a:t> </a:t>
            </a:r>
            <a:r>
              <a:rPr lang="es-ES" sz="3100" dirty="0" err="1"/>
              <a:t>different</a:t>
            </a:r>
            <a:r>
              <a:rPr lang="es-ES" sz="3100" dirty="0"/>
              <a:t> </a:t>
            </a:r>
            <a:r>
              <a:rPr lang="es-ES" sz="3100" dirty="0" err="1"/>
              <a:t>clinical</a:t>
            </a:r>
            <a:r>
              <a:rPr lang="es-ES" sz="3100" dirty="0"/>
              <a:t> </a:t>
            </a:r>
            <a:r>
              <a:rPr lang="es-ES" sz="3100" dirty="0" err="1"/>
              <a:t>circumstances</a:t>
            </a:r>
            <a:r>
              <a:rPr lang="es-ES" sz="3100" dirty="0"/>
              <a:t>.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4E13D8-84B0-A04D-B4EA-7D2244D8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2E1ABA-8C8C-0248-B933-07015D93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7</a:t>
            </a:fld>
            <a:endParaRPr lang="es-ES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F925498C-B2D4-8C40-AD0E-7820A858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16" y="67540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114194"/>
      </p:ext>
    </p:extLst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A8103-24D0-AE41-ACCD-5144964E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4225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Objetivo 4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1BE28F59-EE40-5D4D-8E4B-63C1A00BA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13607"/>
            <a:ext cx="7886700" cy="3312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i="1" dirty="0"/>
              <a:t>To </a:t>
            </a:r>
            <a:r>
              <a:rPr lang="es-ES" sz="2400" b="1" i="1" dirty="0" err="1"/>
              <a:t>study</a:t>
            </a:r>
            <a:r>
              <a:rPr lang="es-ES" sz="2400" b="1" i="1" dirty="0"/>
              <a:t> pre-and-postnatal </a:t>
            </a:r>
            <a:r>
              <a:rPr lang="es-ES" sz="2400" b="1" i="1" dirty="0" err="1">
                <a:solidFill>
                  <a:srgbClr val="FF0000"/>
                </a:solidFill>
              </a:rPr>
              <a:t>environmental</a:t>
            </a:r>
            <a:r>
              <a:rPr lang="es-ES" sz="2400" b="1" i="1" dirty="0">
                <a:solidFill>
                  <a:srgbClr val="FF0000"/>
                </a:solidFill>
              </a:rPr>
              <a:t> </a:t>
            </a:r>
            <a:r>
              <a:rPr lang="es-ES" sz="2400" b="1" i="1" dirty="0" err="1">
                <a:solidFill>
                  <a:srgbClr val="FF0000"/>
                </a:solidFill>
              </a:rPr>
              <a:t>factors</a:t>
            </a:r>
            <a:r>
              <a:rPr lang="es-ES" sz="2400" b="1" i="1" dirty="0">
                <a:solidFill>
                  <a:srgbClr val="FF0000"/>
                </a:solidFill>
              </a:rPr>
              <a:t> </a:t>
            </a:r>
            <a:r>
              <a:rPr lang="es-ES" sz="2400" b="1" i="1" dirty="0" err="1"/>
              <a:t>associated</a:t>
            </a:r>
            <a:r>
              <a:rPr lang="es-ES" sz="2400" b="1" i="1" dirty="0"/>
              <a:t> </a:t>
            </a:r>
            <a:r>
              <a:rPr lang="es-ES" sz="2400" b="1" i="1" dirty="0" err="1"/>
              <a:t>with</a:t>
            </a:r>
            <a:r>
              <a:rPr lang="es-ES" sz="2400" b="1" i="1" dirty="0"/>
              <a:t> </a:t>
            </a:r>
            <a:r>
              <a:rPr lang="es-ES" sz="2400" b="1" i="1" dirty="0" err="1"/>
              <a:t>neurologic</a:t>
            </a:r>
            <a:r>
              <a:rPr lang="es-ES" sz="2400" b="1" i="1" dirty="0"/>
              <a:t>, </a:t>
            </a:r>
            <a:r>
              <a:rPr lang="es-ES" sz="2400" b="1" i="1" dirty="0" err="1"/>
              <a:t>nutritional</a:t>
            </a:r>
            <a:r>
              <a:rPr lang="es-ES" sz="2400" b="1" i="1" dirty="0"/>
              <a:t>, and </a:t>
            </a:r>
            <a:r>
              <a:rPr lang="es-ES" sz="2400" b="1" i="1" dirty="0" err="1"/>
              <a:t>metabolic</a:t>
            </a:r>
            <a:r>
              <a:rPr lang="es-ES" sz="2400" b="1" i="1" dirty="0"/>
              <a:t> </a:t>
            </a:r>
            <a:r>
              <a:rPr lang="es-ES" sz="2400" b="1" i="1" dirty="0" err="1"/>
              <a:t>conditions</a:t>
            </a:r>
            <a:r>
              <a:rPr lang="es-ES" sz="2400" b="1" i="1" dirty="0"/>
              <a:t> in </a:t>
            </a:r>
            <a:r>
              <a:rPr lang="es-ES" sz="2400" b="1" i="1" dirty="0" err="1"/>
              <a:t>the</a:t>
            </a:r>
            <a:r>
              <a:rPr lang="es-ES" sz="2400" b="1" i="1" dirty="0"/>
              <a:t> perinatal and </a:t>
            </a:r>
            <a:r>
              <a:rPr lang="es-ES" sz="2400" b="1" i="1" dirty="0" err="1"/>
              <a:t>childhood</a:t>
            </a:r>
            <a:r>
              <a:rPr lang="es-ES" sz="2400" b="1" i="1" dirty="0"/>
              <a:t> </a:t>
            </a:r>
            <a:r>
              <a:rPr lang="es-ES" sz="2400" b="1" i="1" dirty="0" err="1"/>
              <a:t>periods</a:t>
            </a:r>
            <a:r>
              <a:rPr lang="es-ES" sz="2400" b="1" i="1" dirty="0"/>
              <a:t>.</a:t>
            </a:r>
          </a:p>
          <a:p>
            <a:pPr marL="0" indent="0">
              <a:buNone/>
            </a:pPr>
            <a:endParaRPr lang="es-ES" sz="2400" b="1" u="sng" dirty="0"/>
          </a:p>
          <a:p>
            <a:pPr marL="0" indent="0">
              <a:buNone/>
            </a:pPr>
            <a:r>
              <a:rPr lang="es-ES" sz="2000" b="1" u="sng" dirty="0"/>
              <a:t>ACHIEVABLE RESULTS</a:t>
            </a:r>
          </a:p>
          <a:p>
            <a:pPr marL="0" indent="0">
              <a:buNone/>
            </a:pPr>
            <a:r>
              <a:rPr lang="es-ES" sz="2000" dirty="0"/>
              <a:t>A. To determine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prevalence</a:t>
            </a:r>
            <a:r>
              <a:rPr lang="es-ES" sz="2000" dirty="0"/>
              <a:t> and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exposure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newborn </a:t>
            </a:r>
            <a:r>
              <a:rPr lang="es-ES" sz="2000" dirty="0" err="1"/>
              <a:t>infant</a:t>
            </a:r>
            <a:r>
              <a:rPr lang="es-ES" sz="2000" dirty="0"/>
              <a:t> to </a:t>
            </a:r>
            <a:r>
              <a:rPr lang="es-ES" sz="2000" dirty="0" err="1"/>
              <a:t>specific</a:t>
            </a:r>
            <a:r>
              <a:rPr lang="es-ES" sz="2000" dirty="0"/>
              <a:t> </a:t>
            </a:r>
            <a:r>
              <a:rPr lang="es-ES" sz="2000" dirty="0" err="1"/>
              <a:t>environmental</a:t>
            </a:r>
            <a:r>
              <a:rPr lang="es-ES" sz="2000" dirty="0"/>
              <a:t> </a:t>
            </a:r>
            <a:r>
              <a:rPr lang="es-ES" sz="2000" dirty="0" err="1"/>
              <a:t>toxics</a:t>
            </a:r>
            <a:r>
              <a:rPr lang="es-ES" sz="2000" dirty="0"/>
              <a:t> and abuse </a:t>
            </a:r>
            <a:r>
              <a:rPr lang="es-ES" sz="2000" dirty="0" err="1"/>
              <a:t>substances</a:t>
            </a:r>
            <a:r>
              <a:rPr lang="es-ES" sz="2000" dirty="0"/>
              <a:t> and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exposure</a:t>
            </a:r>
            <a:r>
              <a:rPr lang="es-ES" sz="2000" dirty="0"/>
              <a:t>.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4E13D8-84B0-A04D-B4EA-7D2244D8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2E1ABA-8C8C-0248-B933-07015D93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8</a:t>
            </a:fld>
            <a:endParaRPr lang="es-ES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F925498C-B2D4-8C40-AD0E-7820A858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16" y="67540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176378"/>
      </p:ext>
    </p:extLst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A8103-24D0-AE41-ACCD-5144964ED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5226"/>
            <a:ext cx="7886700" cy="786689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Programa 1: </a:t>
            </a:r>
            <a:r>
              <a:rPr lang="es-ES" sz="3200" b="1" dirty="0" err="1"/>
              <a:t>Workpackages</a:t>
            </a:r>
            <a:endParaRPr lang="es-ES" sz="3200" b="1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84E13D8-84B0-A04D-B4EA-7D2244D8B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JORNADA SAMID - JUNIO 2019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2E1ABA-8C8C-0248-B933-07015D93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981DF-F795-B947-9AF4-6331AFF0DA22}" type="slidenum">
              <a:rPr lang="es-ES" smtClean="0"/>
              <a:t>9</a:t>
            </a:fld>
            <a:endParaRPr lang="es-ES"/>
          </a:p>
        </p:txBody>
      </p:sp>
      <p:pic>
        <p:nvPicPr>
          <p:cNvPr id="8" name="Imagen 8">
            <a:extLst>
              <a:ext uri="{FF2B5EF4-FFF2-40B4-BE49-F238E27FC236}">
                <a16:creationId xmlns:a16="http://schemas.microsoft.com/office/drawing/2014/main" id="{F925498C-B2D4-8C40-AD0E-7820A8581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616" y="67540"/>
            <a:ext cx="1635699" cy="65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83B941-EEAA-4E4E-A6D3-5CD409D0C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1815"/>
            <a:ext cx="9144000" cy="50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40650"/>
      </p:ext>
    </p:extLst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1859</TotalTime>
  <Words>870</Words>
  <Application>Microsoft Macintosh PowerPoint</Application>
  <PresentationFormat>Presentación en pantalla (4:3)</PresentationFormat>
  <Paragraphs>138</Paragraphs>
  <Slides>26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Tema de Office</vt:lpstr>
      <vt:lpstr>Prism Project</vt:lpstr>
      <vt:lpstr>Jornada Red SAMID  Madrid – 11 de Junio 2019</vt:lpstr>
      <vt:lpstr>Programa 1.   Interventions during pregnancy, neonatal period, and pediatric age for prevention and treatment of conditions influencing adult health.  Coordinador:  Máximo Vento IIS La Fe, Valencia</vt:lpstr>
      <vt:lpstr>Diagrama de flujo programa 1</vt:lpstr>
      <vt:lpstr>List of participants</vt:lpstr>
      <vt:lpstr>Objetivo 1</vt:lpstr>
      <vt:lpstr>Objetivo 2</vt:lpstr>
      <vt:lpstr>Objetivo 3</vt:lpstr>
      <vt:lpstr>Objetivo 4</vt:lpstr>
      <vt:lpstr>Programa 1: Workpackages</vt:lpstr>
      <vt:lpstr>Programa 1 – Workpackage 1 PRENATAL RISK FACTORS FOR ABNORMAL NEONATAL AND LONG TERM OUTCOME. Objective 1.1. Chorioamnionitis </vt:lpstr>
      <vt:lpstr>Programa 1 – Workpackage 2 NEONATAL RISK FACTORS FOR IMPAIRED NEURODEVELOPMENT OUTCOME. Objective 1</vt:lpstr>
      <vt:lpstr>Programa 1 – Workpackage 2 NEONATAL RISK FACTORS FOR IMPAIRED NEURODEVELOPMENT OUTCOME. Objective 1</vt:lpstr>
      <vt:lpstr>Programa 1 – Workpackage 2 NEONATAL RISK FACTORS FOR IMPAIRED NEURODEVELOPMENT OUTCOME. Objective 3</vt:lpstr>
      <vt:lpstr>Programa 1 – Workpackage 2 NEONATAL RISK FACTORS FOR IMPAIRED NEURODEVELOPMENT OUTCOME. Objective 2,4,6</vt:lpstr>
      <vt:lpstr>Programa 1 – Workpackage 2 NEONATAL RISK FACTORS FOR IMPAIRED NEURODEVELOPMENT OUTCOME. Objective 6</vt:lpstr>
      <vt:lpstr>Programa 1 – Workpackage 3 NEONATAL RISK FACTORS FOR ADVERSE NUTRITIONAL AND METABOLIC OUTCOME .</vt:lpstr>
      <vt:lpstr>Programa 1 – Workpackage 6 EPIGENETIC, TOXIC AND ENVIRONMENTAL RISK FACTORS FOR ABNORMAL DEVELOPMENTAL, NUTRITIONAL AND METABOLIC OUTCOME. Objective 6.1.</vt:lpstr>
      <vt:lpstr>Programa 1 – Workpackage 6 EPIGENETIC, TOXIC AND ENVIRONMENTAL RISK FACTORS FOR ABNORMAL DEVELOPMENTAL, NUTRITIONAL AND METABOLIC OUTCOME.</vt:lpstr>
      <vt:lpstr>Programa 1 – Workpackage 6 EPIGENETIC, TOXIC AND ENVIRONMENTAL RISK FACTORS FOR ABNORMAL DEVELOPMENTAL, NUTRITIONAL AND METABOLIC OUTCOME. Objectives 6.1, 6.2</vt:lpstr>
      <vt:lpstr>Programa 1 – Workpackage 3 NEONATAL RISK FACTORS FOR ADVERSE NUTRITIONAL AND METABOLIC OUTCOME .</vt:lpstr>
      <vt:lpstr>Programa 1 – Workpackage 3 NEONATAL RISK FACTORS FOR ADVERSE NUTRITIONAL AND METABOLIC OUTCOME 3.1.1..</vt:lpstr>
      <vt:lpstr>Programa 2 – Workpackage 1 NOVEL PLACENTAL BIOMARKERS FOR THE DIAGNOSIS AND PROGNOSIS OF PRE-ECLAMPSIA Development of analytical methods for complex matrices</vt:lpstr>
      <vt:lpstr>Expresión genes de defensa antioxidante</vt:lpstr>
      <vt:lpstr>Biomarcadores de EO:  Proteínas</vt:lpstr>
      <vt:lpstr>Expresión genes: Dianas de HIF-1a</vt:lpstr>
      <vt:lpstr>Expresión genes: Inflamación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Red SAMID  Madrid – 11 de Junio 2019</dc:title>
  <dc:creator>Máximo Vento Torres</dc:creator>
  <cp:lastModifiedBy>Máximo Vento Torres</cp:lastModifiedBy>
  <cp:revision>50</cp:revision>
  <dcterms:created xsi:type="dcterms:W3CDTF">2019-06-05T12:46:13Z</dcterms:created>
  <dcterms:modified xsi:type="dcterms:W3CDTF">2019-06-11T06:57:30Z</dcterms:modified>
</cp:coreProperties>
</file>