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58" r:id="rId3"/>
    <p:sldId id="260" r:id="rId4"/>
    <p:sldId id="261" r:id="rId5"/>
    <p:sldId id="278" r:id="rId6"/>
    <p:sldId id="262" r:id="rId7"/>
    <p:sldId id="275" r:id="rId8"/>
    <p:sldId id="264" r:id="rId9"/>
    <p:sldId id="265" r:id="rId10"/>
    <p:sldId id="266" r:id="rId11"/>
    <p:sldId id="276" r:id="rId12"/>
    <p:sldId id="269" r:id="rId13"/>
    <p:sldId id="272" r:id="rId14"/>
    <p:sldId id="271" r:id="rId15"/>
    <p:sldId id="273" r:id="rId16"/>
    <p:sldId id="277" r:id="rId17"/>
    <p:sldId id="274" r:id="rId1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80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30.0</c:v>
                </c:pt>
                <c:pt idx="1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17278421778"/>
          <c:y val="0.118192509116137"/>
          <c:w val="0.589475430414312"/>
          <c:h val="0.7636149817677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D5723-39DC-AE48-8AFD-7F92DB333B2D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E240-A63E-0646-8DCC-53A658460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9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C765E-0751-DA4A-9663-DD8E641A172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9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7980C-6A18-2944-8616-B949C73E412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16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15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17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2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4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5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6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7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9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11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7EDD69-5EBB-4D97-A87E-01D70A0ED2FE}" type="slidenum">
              <a:rPr lang="es-ES"/>
              <a:pPr/>
              <a:t>12</a:t>
            </a:fld>
            <a:endParaRPr 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4318"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538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/>
          <p:nvPr/>
        </p:nvSpPr>
        <p:spPr>
          <a:xfrm>
            <a:off x="817475" y="1238356"/>
            <a:ext cx="4059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41" name="Google Shape;41;p7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21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3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5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6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9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7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6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9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17EE-DBF9-6C4F-8D43-A6685CF43E2F}" type="datetimeFigureOut">
              <a:rPr lang="es-ES" smtClean="0"/>
              <a:t>11/06/19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C453-3675-D040-8CD9-A62E9551D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2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jpeg"/><Relationship Id="rId5" Type="http://schemas.openxmlformats.org/officeDocument/2006/relationships/image" Target="../media/image10.pn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hyperlink" Target="http://surgery.med.miami.edu/images/Cardiothoracic_Surgery_Peds.jpg" TargetMode="External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hyperlink" Target="http://www.google.es/url?url=http://contaminacionambiental.net/contaminacion-ambiental/&amp;rct=j&amp;frm=1&amp;q=&amp;esrc=s&amp;sa=U&amp;ved=0ahUKEwjRkNXg4snUAhVJ2xoKHXTgCoEQwW4IFjAA&amp;usg=AFQjCNGnyuY2iHHtfAf-NGQEF7Of7y--PA" TargetMode="External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hyperlink" Target="http://www.google.es/url?url=http://www.vix.com/es/imj/salud/4492/consecuencias-del-consumo-de-alcohol-durante-el-embarazo&amp;rct=j&amp;frm=1&amp;q=&amp;esrc=s&amp;sa=U&amp;ved=0ahUKEwjWw-mI48nUAhUEnBoKHe7eAIoQwW4IGDAB&amp;usg=AFQjCNERD8_QDqSb4_wQRPULqNiE9UjARg" TargetMode="External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Imagen relacionada"/>
          <p:cNvPicPr>
            <a:picLocks noChangeAspect="1" noChangeArrowheads="1"/>
          </p:cNvPicPr>
          <p:nvPr/>
        </p:nvPicPr>
        <p:blipFill>
          <a:blip r:embed="rId3"/>
          <a:srcRect l="50687"/>
          <a:stretch>
            <a:fillRect/>
          </a:stretch>
        </p:blipFill>
        <p:spPr bwMode="auto">
          <a:xfrm>
            <a:off x="6166695" y="3464008"/>
            <a:ext cx="673049" cy="846557"/>
          </a:xfrm>
          <a:prstGeom prst="rect">
            <a:avLst/>
          </a:prstGeom>
          <a:noFill/>
        </p:spPr>
      </p:pic>
      <p:pic>
        <p:nvPicPr>
          <p:cNvPr id="1044" name="Picture 20" descr="Resultado de imagen de ginecolo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9744" y="3501237"/>
            <a:ext cx="1042298" cy="780718"/>
          </a:xfrm>
          <a:prstGeom prst="rect">
            <a:avLst/>
          </a:prstGeom>
          <a:noFill/>
        </p:spPr>
      </p:pic>
      <p:pic>
        <p:nvPicPr>
          <p:cNvPr id="1038" name="Picture 14" descr="Resultado de imagen de imagenes de tumor de ovar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36" y="3520915"/>
            <a:ext cx="1123701" cy="772410"/>
          </a:xfrm>
          <a:prstGeom prst="rect">
            <a:avLst/>
          </a:prstGeom>
          <a:noFill/>
        </p:spPr>
      </p:pic>
      <p:pic>
        <p:nvPicPr>
          <p:cNvPr id="12" name="Picture 102" descr="ut15"/>
          <p:cNvPicPr>
            <a:picLocks noChangeAspect="1" noChangeArrowheads="1"/>
          </p:cNvPicPr>
          <p:nvPr/>
        </p:nvPicPr>
        <p:blipFill>
          <a:blip r:embed="rId6" cstate="print"/>
          <a:srcRect l="14769" t="59151" r="51996" b="15140"/>
          <a:stretch>
            <a:fillRect/>
          </a:stretch>
        </p:blipFill>
        <p:spPr bwMode="auto">
          <a:xfrm>
            <a:off x="3401419" y="3464008"/>
            <a:ext cx="1361628" cy="829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Resultado de imagen de laparoscopia ginecologica imagenes"/>
          <p:cNvPicPr>
            <a:picLocks noChangeAspect="1" noChangeArrowheads="1"/>
          </p:cNvPicPr>
          <p:nvPr/>
        </p:nvPicPr>
        <p:blipFill>
          <a:blip r:embed="rId7"/>
          <a:srcRect l="20271" t="24704" r="24887" b="20404"/>
          <a:stretch>
            <a:fillRect/>
          </a:stretch>
        </p:blipFill>
        <p:spPr bwMode="auto">
          <a:xfrm>
            <a:off x="2206220" y="3503674"/>
            <a:ext cx="1195199" cy="789651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386385" y="1159754"/>
            <a:ext cx="856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altLang="en-US" sz="3200" dirty="0" smtClean="0">
                <a:solidFill>
                  <a:srgbClr val="0070C0"/>
                </a:solidFill>
                <a:latin typeface="Trebuchet MS" pitchFamily="34" charset="0"/>
              </a:rPr>
              <a:t>PROGRAMA 2 RED SAMID</a:t>
            </a:r>
            <a:r>
              <a:rPr lang="en-GB" altLang="en-US" sz="36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5" name="Picture -1022"/>
          <p:cNvPicPr>
            <a:picLocks noChangeAspect="1" noChangeArrowheads="1"/>
          </p:cNvPicPr>
          <p:nvPr/>
        </p:nvPicPr>
        <p:blipFill>
          <a:blip r:embed="rId8" cstate="print"/>
          <a:srcRect l="9881" t="26350" r="7775" b="10456"/>
          <a:stretch>
            <a:fillRect/>
          </a:stretch>
        </p:blipFill>
        <p:spPr bwMode="auto">
          <a:xfrm>
            <a:off x="7882042" y="3501237"/>
            <a:ext cx="126195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9" cstate="print"/>
          <a:srcRect l="1334" r="1335"/>
          <a:stretch>
            <a:fillRect/>
          </a:stretch>
        </p:blipFill>
        <p:spPr bwMode="auto">
          <a:xfrm>
            <a:off x="4763047" y="3501237"/>
            <a:ext cx="14036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ecografia-3d-4d"/>
          <p:cNvPicPr>
            <a:picLocks noChangeAspect="1" noChangeArrowheads="1"/>
          </p:cNvPicPr>
          <p:nvPr/>
        </p:nvPicPr>
        <p:blipFill>
          <a:blip r:embed="rId10" cstate="print"/>
          <a:srcRect t="3543"/>
          <a:stretch>
            <a:fillRect/>
          </a:stretch>
        </p:blipFill>
        <p:spPr bwMode="auto">
          <a:xfrm>
            <a:off x="1150238" y="3501237"/>
            <a:ext cx="1055982" cy="8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5 Conector recto"/>
          <p:cNvCxnSpPr/>
          <p:nvPr/>
        </p:nvCxnSpPr>
        <p:spPr>
          <a:xfrm>
            <a:off x="0" y="4293325"/>
            <a:ext cx="9179496" cy="0"/>
          </a:xfrm>
          <a:prstGeom prst="line">
            <a:avLst/>
          </a:prstGeom>
          <a:ln w="762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5 Conector recto"/>
          <p:cNvCxnSpPr/>
          <p:nvPr/>
        </p:nvCxnSpPr>
        <p:spPr>
          <a:xfrm>
            <a:off x="0" y="3501237"/>
            <a:ext cx="9144000" cy="0"/>
          </a:xfrm>
          <a:prstGeom prst="line">
            <a:avLst/>
          </a:prstGeom>
          <a:ln w="76200">
            <a:solidFill>
              <a:srgbClr val="0000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3" y="1"/>
            <a:ext cx="7510029" cy="332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Agrupar 17"/>
          <p:cNvGrpSpPr/>
          <p:nvPr/>
        </p:nvGrpSpPr>
        <p:grpSpPr>
          <a:xfrm>
            <a:off x="431539" y="3324847"/>
            <a:ext cx="8424936" cy="2519518"/>
            <a:chOff x="395536" y="2499935"/>
            <a:chExt cx="8424936" cy="2519518"/>
          </a:xfrm>
        </p:grpSpPr>
        <p:pic>
          <p:nvPicPr>
            <p:cNvPr id="5" name="Picture -1022"/>
            <p:cNvPicPr>
              <a:picLocks noChangeAspect="1" noChangeArrowheads="1"/>
            </p:cNvPicPr>
            <p:nvPr/>
          </p:nvPicPr>
          <p:blipFill>
            <a:blip r:embed="rId3" cstate="print"/>
            <a:srcRect l="9881" t="26350" r="7775" b="10456"/>
            <a:stretch>
              <a:fillRect/>
            </a:stretch>
          </p:blipFill>
          <p:spPr bwMode="auto">
            <a:xfrm>
              <a:off x="683568" y="4149080"/>
              <a:ext cx="1512168" cy="87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ángulo 12"/>
            <p:cNvSpPr/>
            <p:nvPr/>
          </p:nvSpPr>
          <p:spPr>
            <a:xfrm>
              <a:off x="2286000" y="4162871"/>
              <a:ext cx="4572000" cy="3462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es-ES" dirty="0" smtClean="0">
                  <a:solidFill>
                    <a:srgbClr val="000090"/>
                  </a:solidFill>
                </a:rPr>
                <a:t>11-7 </a:t>
              </a:r>
              <a:r>
                <a:rPr lang="es-ES" dirty="0" err="1" smtClean="0">
                  <a:solidFill>
                    <a:srgbClr val="000090"/>
                  </a:solidFill>
                </a:rPr>
                <a:t>years</a:t>
              </a:r>
              <a:r>
                <a:rPr lang="es-ES" dirty="0" smtClean="0">
                  <a:solidFill>
                    <a:srgbClr val="000090"/>
                  </a:solidFill>
                </a:rPr>
                <a:t> </a:t>
              </a:r>
              <a:r>
                <a:rPr lang="es-ES" dirty="0" err="1" smtClean="0">
                  <a:solidFill>
                    <a:srgbClr val="000090"/>
                  </a:solidFill>
                </a:rPr>
                <a:t>later</a:t>
              </a:r>
              <a:endParaRPr lang="es-ES" dirty="0"/>
            </a:p>
          </p:txBody>
        </p:sp>
        <p:cxnSp>
          <p:nvCxnSpPr>
            <p:cNvPr id="7" name="Conector recto de flecha 15"/>
            <p:cNvCxnSpPr/>
            <p:nvPr/>
          </p:nvCxnSpPr>
          <p:spPr>
            <a:xfrm>
              <a:off x="2411760" y="4581128"/>
              <a:ext cx="4536504" cy="0"/>
            </a:xfrm>
            <a:prstGeom prst="straightConnector1">
              <a:avLst/>
            </a:prstGeom>
            <a:ln>
              <a:solidFill>
                <a:srgbClr val="CC333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 16"/>
            <p:cNvSpPr/>
            <p:nvPr/>
          </p:nvSpPr>
          <p:spPr>
            <a:xfrm>
              <a:off x="395536" y="2499935"/>
              <a:ext cx="84249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Study design: </a:t>
              </a:r>
            </a:p>
            <a:p>
              <a:pPr algn="ctr"/>
              <a:r>
                <a:rPr lang="en-US" dirty="0" smtClean="0"/>
                <a:t>n= 46 </a:t>
              </a:r>
            </a:p>
            <a:p>
              <a:pPr algn="ctr"/>
              <a:r>
                <a:rPr lang="en-US" dirty="0" smtClean="0"/>
                <a:t>severe </a:t>
              </a:r>
              <a:r>
                <a:rPr lang="en-US" dirty="0"/>
                <a:t>early-onset PE </a:t>
              </a:r>
              <a:r>
                <a:rPr lang="en-US" dirty="0" smtClean="0"/>
                <a:t>+/-IUGR </a:t>
              </a:r>
              <a:r>
                <a:rPr lang="en-US" dirty="0"/>
                <a:t>at 24.0-32.6 </a:t>
              </a:r>
              <a:r>
                <a:rPr lang="en-US" dirty="0" smtClean="0"/>
                <a:t>w</a:t>
              </a:r>
            </a:p>
            <a:p>
              <a:pPr algn="ctr"/>
              <a:r>
                <a:rPr lang="en-US" dirty="0" smtClean="0"/>
                <a:t>sFlt-1/</a:t>
              </a:r>
              <a:r>
                <a:rPr lang="en-US" dirty="0" err="1" smtClean="0"/>
                <a:t>plGF</a:t>
              </a:r>
              <a:r>
                <a:rPr lang="en-US" dirty="0" smtClean="0"/>
                <a:t> at admission delivery (2006-2010)</a:t>
              </a:r>
              <a:endParaRPr lang="es-ES" dirty="0"/>
            </a:p>
          </p:txBody>
        </p:sp>
      </p:grpSp>
      <p:pic>
        <p:nvPicPr>
          <p:cNvPr id="9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4595575"/>
            <a:ext cx="591127" cy="5368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/>
          <a:srcRect l="10090" t="13126" r="42881" b="29122"/>
          <a:stretch/>
        </p:blipFill>
        <p:spPr bwMode="auto">
          <a:xfrm>
            <a:off x="7600652" y="5192601"/>
            <a:ext cx="615027" cy="48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colorTDI4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 l="14082" t="8467" r="42712" b="28662"/>
          <a:stretch>
            <a:fillRect/>
          </a:stretch>
        </p:blipFill>
        <p:spPr bwMode="auto">
          <a:xfrm>
            <a:off x="7908166" y="4595575"/>
            <a:ext cx="487690" cy="5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9849" y="6193541"/>
            <a:ext cx="1365064" cy="445191"/>
          </a:xfrm>
          <a:prstGeom prst="rect">
            <a:avLst/>
          </a:prstGeom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67" y="6173747"/>
            <a:ext cx="1181368" cy="46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8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78"/>
          <p:cNvGrpSpPr/>
          <p:nvPr/>
        </p:nvGrpSpPr>
        <p:grpSpPr>
          <a:xfrm>
            <a:off x="0" y="2495889"/>
            <a:ext cx="1606975" cy="2088232"/>
            <a:chOff x="5508104" y="3733800"/>
            <a:chExt cx="2376264" cy="2016224"/>
          </a:xfrm>
        </p:grpSpPr>
        <p:sp>
          <p:nvSpPr>
            <p:cNvPr id="63" name="173 Proceso alternativo"/>
            <p:cNvSpPr/>
            <p:nvPr/>
          </p:nvSpPr>
          <p:spPr>
            <a:xfrm>
              <a:off x="5652120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176 Rectángulo"/>
            <p:cNvSpPr/>
            <p:nvPr/>
          </p:nvSpPr>
          <p:spPr>
            <a:xfrm>
              <a:off x="5508104" y="3861048"/>
              <a:ext cx="2376264" cy="505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Risc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CV </a:t>
              </a:r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tardío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93 Rectángulo"/>
          <p:cNvSpPr/>
          <p:nvPr/>
        </p:nvSpPr>
        <p:spPr>
          <a:xfrm>
            <a:off x="1069474" y="655052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5383" y="3207474"/>
            <a:ext cx="771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ca-ES" sz="1400" dirty="0" smtClean="0"/>
              <a:t>PI19-col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/>
          <a:srcRect l="10090" t="13126" r="42881" b="29122"/>
          <a:stretch/>
        </p:blipFill>
        <p:spPr bwMode="auto">
          <a:xfrm>
            <a:off x="406516" y="3646628"/>
            <a:ext cx="1066310" cy="84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Imagen 26" descr="garland_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Logo_Retic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Esquema FIS 201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59" y="1828697"/>
            <a:ext cx="6397257" cy="45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3 Rectángulo"/>
          <p:cNvSpPr/>
          <p:nvPr/>
        </p:nvSpPr>
        <p:spPr>
          <a:xfrm>
            <a:off x="1069474" y="655052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34" name="Agrupar 77"/>
          <p:cNvGrpSpPr/>
          <p:nvPr/>
        </p:nvGrpSpPr>
        <p:grpSpPr>
          <a:xfrm>
            <a:off x="296890" y="2509599"/>
            <a:ext cx="1545168" cy="2088232"/>
            <a:chOff x="1752600" y="3733800"/>
            <a:chExt cx="2209800" cy="2016224"/>
          </a:xfrm>
        </p:grpSpPr>
        <p:sp>
          <p:nvSpPr>
            <p:cNvPr id="36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170 Rectángulo"/>
            <p:cNvSpPr/>
            <p:nvPr/>
          </p:nvSpPr>
          <p:spPr>
            <a:xfrm>
              <a:off x="1752600" y="3861048"/>
              <a:ext cx="2209800" cy="102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Cardiopatias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</a:t>
              </a:r>
              <a:endPara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a-ES" sz="1200" dirty="0" smtClean="0"/>
                <a:t>PI13</a:t>
              </a:r>
              <a:r>
                <a:rPr lang="ca-ES" sz="1200" dirty="0"/>
                <a:t>/</a:t>
              </a:r>
              <a:r>
                <a:rPr lang="ca-ES" sz="1200" dirty="0" smtClean="0"/>
                <a:t>01449</a:t>
              </a:r>
            </a:p>
            <a:p>
              <a:pPr algn="ctr"/>
              <a:r>
                <a:rPr lang="ca-ES" sz="1100" b="1" dirty="0"/>
                <a:t>NIH </a:t>
              </a:r>
              <a:r>
                <a:rPr lang="ca-ES" sz="1100" b="1" dirty="0" smtClean="0"/>
                <a:t>2017</a:t>
              </a:r>
              <a:r>
                <a:rPr lang="es-ES" sz="1100" dirty="0" smtClean="0"/>
                <a:t> </a:t>
              </a:r>
              <a:endParaRPr lang="ca-ES" sz="1100" dirty="0"/>
            </a:p>
            <a:p>
              <a:pPr algn="ctr"/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 descr="CH0092_Fig066_Bennasar_v1_Ori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8883" r="8254" b="8661"/>
          <a:stretch/>
        </p:blipFill>
        <p:spPr>
          <a:xfrm>
            <a:off x="471705" y="3557599"/>
            <a:ext cx="1146797" cy="810840"/>
          </a:xfrm>
          <a:prstGeom prst="rect">
            <a:avLst/>
          </a:prstGeom>
        </p:spPr>
      </p:pic>
      <p:pic>
        <p:nvPicPr>
          <p:cNvPr id="27" name="Imagen 26" descr="garland_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Logo_Retic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85998" y="1856561"/>
            <a:ext cx="61395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OBJECTIVE 4</a:t>
            </a:r>
            <a:endParaRPr lang="ca-ES" dirty="0"/>
          </a:p>
          <a:p>
            <a:r>
              <a:rPr lang="en-US" b="1" dirty="0"/>
              <a:t>TO STUDY PRENATAL AND POSTNATAL FACTORS INVOLVED IN THE ETIOLOGY OF ADVERSE NEUROLOGIC OUTCOME IN</a:t>
            </a:r>
            <a:endParaRPr lang="ca-ES" dirty="0"/>
          </a:p>
          <a:p>
            <a:r>
              <a:rPr lang="en-US" b="1" dirty="0"/>
              <a:t>CHILDREN WITH CONGENITAL HEART DISEASE</a:t>
            </a:r>
            <a:r>
              <a:rPr lang="en-US" b="1" dirty="0" smtClean="0"/>
              <a:t>. F. CABAÑAS</a:t>
            </a:r>
          </a:p>
          <a:p>
            <a:endParaRPr lang="ca-ES" dirty="0"/>
          </a:p>
          <a:p>
            <a:pPr marL="342900" indent="-342900">
              <a:buAutoNum type="alphaLcParenR"/>
            </a:pPr>
            <a:r>
              <a:rPr lang="en-US" dirty="0" smtClean="0"/>
              <a:t>To </a:t>
            </a:r>
            <a:r>
              <a:rPr lang="en-US" dirty="0"/>
              <a:t>describe the neurodevelopment outcome of patients with complex CHD at 24 months of age and identify a subgroup with poorer </a:t>
            </a:r>
            <a:r>
              <a:rPr lang="en-US" dirty="0" smtClean="0"/>
              <a:t>outcome</a:t>
            </a:r>
          </a:p>
          <a:p>
            <a:pPr marL="342900" indent="-342900">
              <a:buAutoNum type="alphaLcParenR"/>
            </a:pPr>
            <a:endParaRPr lang="ca-ES" dirty="0"/>
          </a:p>
          <a:p>
            <a:r>
              <a:rPr lang="en-US" dirty="0"/>
              <a:t>b) To evaluate the utility of fetal and postnatal (preoperative and postoperative) diagnostic techniques for early recognition of patients at risk </a:t>
            </a:r>
            <a:r>
              <a:rPr lang="en-US" dirty="0" smtClean="0"/>
              <a:t>for altered </a:t>
            </a:r>
            <a:r>
              <a:rPr lang="en-US" dirty="0"/>
              <a:t>neurologic </a:t>
            </a:r>
            <a:r>
              <a:rPr lang="en-US" dirty="0" smtClean="0"/>
              <a:t>outcome</a:t>
            </a:r>
          </a:p>
          <a:p>
            <a:endParaRPr lang="ca-ES" dirty="0"/>
          </a:p>
          <a:p>
            <a:r>
              <a:rPr lang="en-US" dirty="0"/>
              <a:t>c) To develop and validate predictive algorithms of poor later neurodevelopment in CHD patients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279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5166"/>
            <a:ext cx="80962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33" y="6038670"/>
            <a:ext cx="1619672" cy="6697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3 Rectángulo redondeado"/>
          <p:cNvSpPr/>
          <p:nvPr/>
        </p:nvSpPr>
        <p:spPr>
          <a:xfrm>
            <a:off x="2055185" y="3906981"/>
            <a:ext cx="5033629" cy="18010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HU la Paz de Madrid</a:t>
            </a:r>
          </a:p>
          <a:p>
            <a:pPr marL="228600" indent="-228600" algn="ctr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H </a:t>
            </a:r>
            <a:r>
              <a:rPr lang="en-US" sz="1600" dirty="0" err="1" smtClean="0"/>
              <a:t>Sant</a:t>
            </a:r>
            <a:r>
              <a:rPr lang="en-US" sz="1600" dirty="0" smtClean="0"/>
              <a:t> Joan de </a:t>
            </a:r>
            <a:r>
              <a:rPr lang="en-US" sz="1600" dirty="0" err="1" smtClean="0"/>
              <a:t>Dèu</a:t>
            </a:r>
            <a:r>
              <a:rPr lang="en-US" sz="1600" dirty="0" smtClean="0"/>
              <a:t> de Barcelona</a:t>
            </a:r>
          </a:p>
          <a:p>
            <a:pPr marL="228600" indent="-228600" algn="ctr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Hospital </a:t>
            </a:r>
            <a:r>
              <a:rPr lang="en-US" sz="1600" dirty="0" err="1" smtClean="0"/>
              <a:t>Universitario</a:t>
            </a:r>
            <a:r>
              <a:rPr lang="en-US" sz="1600" dirty="0" smtClean="0"/>
              <a:t> 12 de </a:t>
            </a:r>
            <a:r>
              <a:rPr lang="en-US" sz="1600" dirty="0" err="1" smtClean="0"/>
              <a:t>Octubre</a:t>
            </a:r>
            <a:endParaRPr lang="en-US" sz="1600" dirty="0" smtClean="0"/>
          </a:p>
          <a:p>
            <a:pPr marL="228600" indent="-228600" algn="ctr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/>
              <a:t>H </a:t>
            </a:r>
            <a:r>
              <a:rPr lang="en-US" sz="1600" dirty="0" err="1" smtClean="0"/>
              <a:t>Universitari</a:t>
            </a:r>
            <a:r>
              <a:rPr lang="en-US" sz="1600" dirty="0" smtClean="0"/>
              <a:t> </a:t>
            </a:r>
            <a:r>
              <a:rPr lang="en-US" sz="1600" dirty="0" err="1" smtClean="0"/>
              <a:t>Vall</a:t>
            </a:r>
            <a:r>
              <a:rPr lang="en-US" sz="1600" dirty="0" smtClean="0"/>
              <a:t> </a:t>
            </a:r>
            <a:r>
              <a:rPr lang="en-US" sz="1600" dirty="0" err="1" smtClean="0"/>
              <a:t>d’Hebron</a:t>
            </a:r>
            <a:r>
              <a:rPr lang="en-US" sz="1600" dirty="0" smtClean="0"/>
              <a:t> de Barcelona</a:t>
            </a:r>
          </a:p>
          <a:p>
            <a:pPr algn="ctr">
              <a:lnSpc>
                <a:spcPct val="15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123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3"/>
          <p:cNvGrpSpPr/>
          <p:nvPr/>
        </p:nvGrpSpPr>
        <p:grpSpPr>
          <a:xfrm>
            <a:off x="303176" y="899460"/>
            <a:ext cx="2504679" cy="3537180"/>
            <a:chOff x="107504" y="548680"/>
            <a:chExt cx="2880320" cy="4528118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07504" y="2708919"/>
              <a:ext cx="2880320" cy="2367879"/>
              <a:chOff x="390524" y="2640791"/>
              <a:chExt cx="3863423" cy="3587721"/>
            </a:xfrm>
          </p:grpSpPr>
          <p:sp>
            <p:nvSpPr>
              <p:cNvPr id="19" name="Rectangle 31"/>
              <p:cNvSpPr/>
              <p:nvPr/>
            </p:nvSpPr>
            <p:spPr>
              <a:xfrm>
                <a:off x="390524" y="3039357"/>
                <a:ext cx="3863423" cy="318915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bIns="10800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kern="0" dirty="0" smtClean="0">
                  <a:ea typeface="+mn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kern="0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kern="0" dirty="0" smtClean="0">
                  <a:ea typeface="+mn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kern="0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kern="0" dirty="0" smtClean="0">
                  <a:ea typeface="+mn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kern="0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kern="0" dirty="0" smtClean="0">
                  <a:ea typeface="+mn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kern="0" dirty="0" smtClean="0">
                    <a:ea typeface="+mn-ea"/>
                  </a:rPr>
                  <a:t>Abnormal  prenatal MR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kern="0" dirty="0" smtClean="0"/>
                  <a:t>Brain vasodilatation</a:t>
                </a:r>
                <a:endParaRPr lang="en-GB" sz="1400" kern="0" dirty="0" smtClean="0">
                  <a:ea typeface="+mn-ea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kern="0" dirty="0" err="1" smtClean="0"/>
                  <a:t>Microcefaly</a:t>
                </a:r>
                <a:r>
                  <a:rPr lang="en-GB" sz="1400" kern="0" dirty="0" smtClean="0"/>
                  <a:t> </a:t>
                </a:r>
                <a:r>
                  <a:rPr lang="en-GB" sz="1400" kern="0" dirty="0" smtClean="0">
                    <a:ea typeface="+mn-ea"/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400" kern="0" baseline="30000" dirty="0">
                  <a:ea typeface="+mn-ea"/>
                </a:endParaRPr>
              </a:p>
            </p:txBody>
          </p:sp>
          <p:graphicFrame>
            <p:nvGraphicFramePr>
              <p:cNvPr id="23" name="Chart 38"/>
              <p:cNvGraphicFramePr>
                <a:graphicFrameLocks/>
              </p:cNvGraphicFramePr>
              <p:nvPr/>
            </p:nvGraphicFramePr>
            <p:xfrm>
              <a:off x="970036" y="2640791"/>
              <a:ext cx="2398564" cy="23123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1" name="Rectangle 44"/>
              <p:cNvSpPr/>
              <p:nvPr/>
            </p:nvSpPr>
            <p:spPr>
              <a:xfrm>
                <a:off x="1742721" y="3731829"/>
                <a:ext cx="789530" cy="407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0"/>
                  </a:spcBef>
                  <a:defRPr/>
                </a:pPr>
                <a:r>
                  <a:rPr lang="en-GB" sz="1400" b="1" kern="0" dirty="0" smtClean="0">
                    <a:solidFill>
                      <a:srgbClr val="FF0000"/>
                    </a:solidFill>
                    <a:ea typeface="ＭＳ Ｐゴシック" charset="0"/>
                    <a:cs typeface="ＭＳ Ｐゴシック" charset="0"/>
                  </a:rPr>
                  <a:t>~50</a:t>
                </a:r>
                <a:r>
                  <a:rPr lang="en-GB" sz="1400" b="1" kern="0" dirty="0">
                    <a:solidFill>
                      <a:srgbClr val="FF0000"/>
                    </a:solidFill>
                    <a:ea typeface="ＭＳ Ｐゴシック" charset="0"/>
                    <a:cs typeface="ＭＳ Ｐゴシック" charset="0"/>
                  </a:rPr>
                  <a:t>%</a:t>
                </a:r>
              </a:p>
            </p:txBody>
          </p:sp>
        </p:grpSp>
        <p:grpSp>
          <p:nvGrpSpPr>
            <p:cNvPr id="11" name="Agrupar 1"/>
            <p:cNvGrpSpPr/>
            <p:nvPr/>
          </p:nvGrpSpPr>
          <p:grpSpPr>
            <a:xfrm>
              <a:off x="107504" y="548680"/>
              <a:ext cx="2673170" cy="933640"/>
              <a:chOff x="3635896" y="332656"/>
              <a:chExt cx="2673170" cy="933640"/>
            </a:xfrm>
          </p:grpSpPr>
          <p:sp>
            <p:nvSpPr>
              <p:cNvPr id="42" name="Rectángulo redondeado 32"/>
              <p:cNvSpPr/>
              <p:nvPr/>
            </p:nvSpPr>
            <p:spPr>
              <a:xfrm>
                <a:off x="3923928" y="548680"/>
                <a:ext cx="2016224" cy="51933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1" name="Rectángulo 33"/>
              <p:cNvSpPr/>
              <p:nvPr/>
            </p:nvSpPr>
            <p:spPr>
              <a:xfrm>
                <a:off x="3635896" y="332656"/>
                <a:ext cx="2673170" cy="9336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110490" rIns="110490" bIns="110490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a-ES" sz="2000" dirty="0" smtClean="0">
                    <a:solidFill>
                      <a:schemeClr val="bg1"/>
                    </a:solidFill>
                  </a:rPr>
                  <a:t>Prenatal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Agrupar 6"/>
          <p:cNvGrpSpPr/>
          <p:nvPr/>
        </p:nvGrpSpPr>
        <p:grpSpPr>
          <a:xfrm>
            <a:off x="6376869" y="996629"/>
            <a:ext cx="2683650" cy="3539238"/>
            <a:chOff x="6263680" y="879188"/>
            <a:chExt cx="2880320" cy="4169918"/>
          </a:xfrm>
        </p:grpSpPr>
        <p:grpSp>
          <p:nvGrpSpPr>
            <p:cNvPr id="20" name="Group 34"/>
            <p:cNvGrpSpPr>
              <a:grpSpLocks/>
            </p:cNvGrpSpPr>
            <p:nvPr/>
          </p:nvGrpSpPr>
          <p:grpSpPr bwMode="auto">
            <a:xfrm>
              <a:off x="6263680" y="2670409"/>
              <a:ext cx="2880320" cy="2378697"/>
              <a:chOff x="390524" y="2364235"/>
              <a:chExt cx="3863423" cy="3604113"/>
            </a:xfrm>
          </p:grpSpPr>
          <p:sp>
            <p:nvSpPr>
              <p:cNvPr id="34" name="Rectangle 31"/>
              <p:cNvSpPr/>
              <p:nvPr/>
            </p:nvSpPr>
            <p:spPr>
              <a:xfrm>
                <a:off x="390524" y="3043689"/>
                <a:ext cx="3863423" cy="292465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bIns="108000"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kern="0" dirty="0" err="1" smtClean="0"/>
                  <a:t>Hypotermia</a:t>
                </a:r>
                <a:endParaRPr lang="en-GB" sz="1400" kern="0" baseline="30000" dirty="0"/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kern="0" dirty="0" smtClean="0"/>
                  <a:t>Circulatory arrest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kern="0" dirty="0" smtClean="0"/>
                  <a:t>Cardiopulmonary bypass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kern="0" dirty="0" smtClean="0"/>
                  <a:t>Alterations in cerebral blood flow</a:t>
                </a:r>
              </a:p>
            </p:txBody>
          </p:sp>
          <p:graphicFrame>
            <p:nvGraphicFramePr>
              <p:cNvPr id="35" name="Chart 3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14575264"/>
                  </p:ext>
                </p:extLst>
              </p:nvPr>
            </p:nvGraphicFramePr>
            <p:xfrm>
              <a:off x="1373636" y="2364235"/>
              <a:ext cx="2200712" cy="21417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6" name="Rectangle 44"/>
              <p:cNvSpPr/>
              <p:nvPr/>
            </p:nvSpPr>
            <p:spPr>
              <a:xfrm>
                <a:off x="1995233" y="3357826"/>
                <a:ext cx="789532" cy="40755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ts val="0"/>
                  </a:spcBef>
                  <a:defRPr/>
                </a:pPr>
                <a:r>
                  <a:rPr lang="en-GB" sz="1400" b="1" kern="0" dirty="0" smtClean="0">
                    <a:solidFill>
                      <a:srgbClr val="FF0000"/>
                    </a:solidFill>
                    <a:ea typeface="ＭＳ Ｐゴシック" charset="0"/>
                    <a:cs typeface="ＭＳ Ｐゴシック" charset="0"/>
                  </a:rPr>
                  <a:t>~40%</a:t>
                </a:r>
                <a:endParaRPr lang="en-GB" sz="1400" b="1" kern="0" dirty="0">
                  <a:solidFill>
                    <a:srgbClr val="FF0000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5" name="Agrupar 45"/>
            <p:cNvGrpSpPr/>
            <p:nvPr/>
          </p:nvGrpSpPr>
          <p:grpSpPr>
            <a:xfrm>
              <a:off x="6681716" y="879188"/>
              <a:ext cx="2145286" cy="519336"/>
              <a:chOff x="3950759" y="518203"/>
              <a:chExt cx="2182339" cy="841700"/>
            </a:xfrm>
          </p:grpSpPr>
          <p:sp>
            <p:nvSpPr>
              <p:cNvPr id="47" name="Rectángulo redondeado 32"/>
              <p:cNvSpPr/>
              <p:nvPr/>
            </p:nvSpPr>
            <p:spPr>
              <a:xfrm>
                <a:off x="3964967" y="548681"/>
                <a:ext cx="2016225" cy="51933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48" name="Rectángulo 33"/>
              <p:cNvSpPr/>
              <p:nvPr/>
            </p:nvSpPr>
            <p:spPr>
              <a:xfrm>
                <a:off x="3950759" y="518203"/>
                <a:ext cx="2182339" cy="8417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110490" tIns="110490" rIns="110490" bIns="110490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a-ES" sz="2000" dirty="0" err="1" smtClean="0">
                    <a:solidFill>
                      <a:schemeClr val="bg1"/>
                    </a:solidFill>
                  </a:rPr>
                  <a:t>Post-surgery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" name="Rectangle 31"/>
          <p:cNvSpPr/>
          <p:nvPr/>
        </p:nvSpPr>
        <p:spPr bwMode="auto">
          <a:xfrm>
            <a:off x="3223440" y="3150244"/>
            <a:ext cx="2723623" cy="13536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bIns="10800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 smtClean="0"/>
              <a:t>Abnormal neurobehavioral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 smtClean="0"/>
              <a:t>Abnormal brain MRM and Ultrasound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baseline="30000" dirty="0">
              <a:ea typeface="+mn-ea"/>
            </a:endParaRPr>
          </a:p>
        </p:txBody>
      </p:sp>
      <p:graphicFrame>
        <p:nvGraphicFramePr>
          <p:cNvPr id="27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457763"/>
              </p:ext>
            </p:extLst>
          </p:nvPr>
        </p:nvGraphicFramePr>
        <p:xfrm>
          <a:off x="3787944" y="2583856"/>
          <a:ext cx="1531141" cy="118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Rectangle 44"/>
          <p:cNvSpPr/>
          <p:nvPr/>
        </p:nvSpPr>
        <p:spPr bwMode="auto">
          <a:xfrm>
            <a:off x="4140955" y="3118484"/>
            <a:ext cx="707140" cy="20832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ts val="0"/>
              </a:spcBef>
              <a:defRPr/>
            </a:pPr>
            <a:r>
              <a:rPr lang="en-GB" sz="1400" b="1" kern="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~30-50%</a:t>
            </a:r>
            <a:endParaRPr lang="en-GB" sz="1400" b="1" kern="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" name="Agrupar 42"/>
          <p:cNvGrpSpPr/>
          <p:nvPr/>
        </p:nvGrpSpPr>
        <p:grpSpPr>
          <a:xfrm>
            <a:off x="3507621" y="1023632"/>
            <a:ext cx="1811464" cy="455269"/>
            <a:chOff x="3635896" y="332656"/>
            <a:chExt cx="2673170" cy="933640"/>
          </a:xfrm>
        </p:grpSpPr>
        <p:sp>
          <p:nvSpPr>
            <p:cNvPr id="44" name="Rectángulo redondeado 32"/>
            <p:cNvSpPr/>
            <p:nvPr/>
          </p:nvSpPr>
          <p:spPr>
            <a:xfrm>
              <a:off x="3923928" y="548680"/>
              <a:ext cx="2016224" cy="5193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45" name="Rectángulo 33"/>
            <p:cNvSpPr/>
            <p:nvPr/>
          </p:nvSpPr>
          <p:spPr>
            <a:xfrm>
              <a:off x="3635896" y="332656"/>
              <a:ext cx="2673170" cy="9336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bg1"/>
                  </a:solidFill>
                </a:rPr>
                <a:t>Pre-surgery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Picture 28" descr="Ecograf%C3%ADa-semanas"/>
          <p:cNvPicPr>
            <a:picLocks noChangeAspect="1" noChangeArrowheads="1"/>
          </p:cNvPicPr>
          <p:nvPr/>
        </p:nvPicPr>
        <p:blipFill>
          <a:blip r:embed="rId6" cstate="print"/>
          <a:srcRect l="11325" r="19232" b="-389"/>
          <a:stretch>
            <a:fillRect/>
          </a:stretch>
        </p:blipFill>
        <p:spPr bwMode="auto">
          <a:xfrm>
            <a:off x="766734" y="1497881"/>
            <a:ext cx="1397635" cy="105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n 2"/>
          <p:cNvPicPr>
            <a:picLocks noChangeAspect="1"/>
          </p:cNvPicPr>
          <p:nvPr/>
        </p:nvPicPr>
        <p:blipFill>
          <a:blip r:embed="rId7" cstate="print"/>
          <a:srcRect l="29380" b="14671"/>
          <a:stretch>
            <a:fillRect/>
          </a:stretch>
        </p:blipFill>
        <p:spPr bwMode="auto">
          <a:xfrm>
            <a:off x="3702805" y="1478901"/>
            <a:ext cx="1515286" cy="94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urgery.med.miami.edu/images/sized/images/Cardiothoracic_Surgery_Peds-478x319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7476" y="1404878"/>
            <a:ext cx="1528681" cy="1020187"/>
          </a:xfrm>
          <a:prstGeom prst="rect">
            <a:avLst/>
          </a:prstGeom>
          <a:noFill/>
        </p:spPr>
      </p:pic>
      <p:sp>
        <p:nvSpPr>
          <p:cNvPr id="50" name="Subtítulo 1"/>
          <p:cNvSpPr txBox="1">
            <a:spLocks/>
          </p:cNvSpPr>
          <p:nvPr/>
        </p:nvSpPr>
        <p:spPr bwMode="auto">
          <a:xfrm>
            <a:off x="632106" y="6515100"/>
            <a:ext cx="834061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HU </a:t>
            </a:r>
            <a:r>
              <a:rPr lang="es-ES" sz="1200" dirty="0">
                <a:solidFill>
                  <a:srgbClr val="000000"/>
                </a:solidFill>
                <a:latin typeface="Verdana" pitchFamily="34" charset="0"/>
              </a:rPr>
              <a:t>12 Octubre, HU La Paz, HU La Fe Valencia, Inst. U Dexeus, 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H 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Clínic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s-ES" sz="1200" dirty="0" err="1" smtClean="0">
                <a:solidFill>
                  <a:srgbClr val="000000"/>
                </a:solidFill>
                <a:latin typeface="Verdana" pitchFamily="34" charset="0"/>
              </a:rPr>
              <a:t>Maternitat</a:t>
            </a:r>
            <a:r>
              <a:rPr lang="es-ES" sz="1200" dirty="0" smtClean="0">
                <a:solidFill>
                  <a:srgbClr val="000000"/>
                </a:solidFill>
                <a:latin typeface="Verdana" pitchFamily="34" charset="0"/>
              </a:rPr>
              <a:t>-HSJD, HUVH</a:t>
            </a:r>
            <a:endParaRPr lang="es-E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3" name="Rectángulo 36"/>
          <p:cNvSpPr>
            <a:spLocks noChangeArrowheads="1"/>
          </p:cNvSpPr>
          <p:nvPr/>
        </p:nvSpPr>
        <p:spPr bwMode="auto">
          <a:xfrm>
            <a:off x="763812" y="89367"/>
            <a:ext cx="8077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400" dirty="0" smtClean="0">
                <a:latin typeface="Verdana" pitchFamily="34" charset="0"/>
              </a:rPr>
              <a:t>PI13/01449 </a:t>
            </a:r>
          </a:p>
          <a:p>
            <a:pPr algn="ctr"/>
            <a:r>
              <a:rPr lang="es-ES_tradnl" sz="1400" dirty="0" smtClean="0">
                <a:latin typeface="Verdana" pitchFamily="34" charset="0"/>
              </a:rPr>
              <a:t>Desarrollo </a:t>
            </a:r>
            <a:r>
              <a:rPr lang="es-ES_tradnl" sz="1400" dirty="0">
                <a:latin typeface="Verdana" pitchFamily="34" charset="0"/>
              </a:rPr>
              <a:t>de métodos predictivos basados en la integración de factores prenatales y postnatales para la detección de </a:t>
            </a:r>
            <a:r>
              <a:rPr lang="es-ES_tradnl" sz="1400" dirty="0" err="1">
                <a:latin typeface="Verdana" pitchFamily="34" charset="0"/>
              </a:rPr>
              <a:t>neurodesarrollo</a:t>
            </a:r>
            <a:r>
              <a:rPr lang="es-ES_tradnl" sz="1400" dirty="0">
                <a:latin typeface="Verdana" pitchFamily="34" charset="0"/>
              </a:rPr>
              <a:t> anómalo en cardiopatías congénitas</a:t>
            </a:r>
          </a:p>
        </p:txBody>
      </p:sp>
      <p:pic>
        <p:nvPicPr>
          <p:cNvPr id="56" name="Picture 2" descr="H:\Imagenes cardio\miocardiopatias postnatal\MIN1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14592" y="4436640"/>
            <a:ext cx="1252502" cy="85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 descr="H:\Imagenes cardio\miocardiopatias postnatal\MIN1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5432" y="4872236"/>
            <a:ext cx="122833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Bayley Scales of Infant and Toddler Development &lt;br&gt; Third Edition (BAYLEY-III)  Imag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35340" y="4535867"/>
            <a:ext cx="1135240" cy="86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" descr="http://www.easterndrugs.com/blog/wp-content/uploads/2011/07/pregnancy-blood-test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5432" y="5710436"/>
            <a:ext cx="12632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Imagen 21"/>
          <p:cNvPicPr>
            <a:picLocks noChangeAspect="1"/>
          </p:cNvPicPr>
          <p:nvPr/>
        </p:nvPicPr>
        <p:blipFill>
          <a:blip r:embed="rId13"/>
          <a:srcRect t="56044" r="49286"/>
          <a:stretch>
            <a:fillRect/>
          </a:stretch>
        </p:blipFill>
        <p:spPr bwMode="auto">
          <a:xfrm>
            <a:off x="1310812" y="505621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Imagen 24"/>
          <p:cNvPicPr>
            <a:picLocks noChangeAspect="1"/>
          </p:cNvPicPr>
          <p:nvPr/>
        </p:nvPicPr>
        <p:blipFill>
          <a:blip r:embed="rId14"/>
          <a:srcRect l="47787" t="50000" r="-885"/>
          <a:stretch>
            <a:fillRect/>
          </a:stretch>
        </p:blipFill>
        <p:spPr bwMode="auto">
          <a:xfrm>
            <a:off x="6614073" y="4512844"/>
            <a:ext cx="969835" cy="109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Imagen 26"/>
          <p:cNvPicPr>
            <a:picLocks noChangeAspect="1"/>
          </p:cNvPicPr>
          <p:nvPr/>
        </p:nvPicPr>
        <p:blipFill>
          <a:blip r:embed="rId15"/>
          <a:srcRect l="27692" r="14615" b="60001"/>
          <a:stretch>
            <a:fillRect/>
          </a:stretch>
        </p:blipFill>
        <p:spPr bwMode="auto">
          <a:xfrm>
            <a:off x="3445112" y="4436641"/>
            <a:ext cx="995646" cy="87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8" descr="av positivo"/>
          <p:cNvPicPr>
            <a:picLocks noChangeAspect="1" noChangeArrowheads="1"/>
          </p:cNvPicPr>
          <p:nvPr/>
        </p:nvPicPr>
        <p:blipFill>
          <a:blip r:embed="rId16"/>
          <a:srcRect l="35199" t="55084" r="29044" b="21198"/>
          <a:stretch>
            <a:fillRect/>
          </a:stretch>
        </p:blipFill>
        <p:spPr bwMode="auto">
          <a:xfrm>
            <a:off x="924064" y="4436641"/>
            <a:ext cx="1224136" cy="61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59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3 Rectángulo"/>
          <p:cNvSpPr/>
          <p:nvPr/>
        </p:nvSpPr>
        <p:spPr>
          <a:xfrm>
            <a:off x="1069474" y="655052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40" name="Agrupar 77"/>
          <p:cNvGrpSpPr/>
          <p:nvPr/>
        </p:nvGrpSpPr>
        <p:grpSpPr>
          <a:xfrm>
            <a:off x="305014" y="2476994"/>
            <a:ext cx="1438145" cy="2088232"/>
            <a:chOff x="1752600" y="3733800"/>
            <a:chExt cx="2209800" cy="2016224"/>
          </a:xfrm>
        </p:grpSpPr>
        <p:sp>
          <p:nvSpPr>
            <p:cNvPr id="41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170 Rectángulo"/>
            <p:cNvSpPr/>
            <p:nvPr/>
          </p:nvSpPr>
          <p:spPr>
            <a:xfrm>
              <a:off x="1752600" y="3861048"/>
              <a:ext cx="2209800" cy="1218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s-E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Ambiente y complicaciones cardiovasculares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Imagen 26" descr="garland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Logo_Retic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36710" y="1615592"/>
            <a:ext cx="649410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TO STUDY PRE-NATAL ENVIRONMENT AND IT'S INFLUENCE ON PLACENTAL DYSFUNCTION AND FETAL HEART </a:t>
            </a:r>
            <a:r>
              <a:rPr lang="en-US" sz="1600" b="1" dirty="0" smtClean="0"/>
              <a:t>DEVELOPMENT</a:t>
            </a:r>
            <a:r>
              <a:rPr lang="ca-ES" sz="1600" dirty="0"/>
              <a:t> </a:t>
            </a:r>
            <a:r>
              <a:rPr lang="en-US" sz="1600" b="1" dirty="0" smtClean="0"/>
              <a:t>AND </a:t>
            </a:r>
            <a:r>
              <a:rPr lang="en-US" sz="1600" b="1" dirty="0"/>
              <a:t>CARDIOVASCULAR DISEASE LATER IN </a:t>
            </a:r>
            <a:r>
              <a:rPr lang="en-US" sz="1600" b="1" dirty="0" smtClean="0"/>
              <a:t>LIFE. (LOLA GÓMEZ-ROIG)</a:t>
            </a:r>
          </a:p>
          <a:p>
            <a:endParaRPr lang="ca-ES" sz="1600" dirty="0"/>
          </a:p>
          <a:p>
            <a:r>
              <a:rPr lang="en-US" sz="1600" dirty="0"/>
              <a:t>a) To assess the association between maternal and fetal biomarkers of placental dysfunction and exposure to air pollution compounds and</a:t>
            </a:r>
            <a:endParaRPr lang="ca-ES" sz="1600" dirty="0"/>
          </a:p>
          <a:p>
            <a:r>
              <a:rPr lang="en-US" sz="1600" dirty="0"/>
              <a:t>heavy metals (cadmium, mercury and lead) during </a:t>
            </a:r>
            <a:r>
              <a:rPr lang="en-US" sz="1600" dirty="0" smtClean="0"/>
              <a:t>pregnancy</a:t>
            </a:r>
          </a:p>
          <a:p>
            <a:endParaRPr lang="ca-ES" sz="1600" dirty="0"/>
          </a:p>
          <a:p>
            <a:r>
              <a:rPr lang="en-US" sz="1600" dirty="0"/>
              <a:t>b) To assess the association between heart function and structural outcomes and exposure to air pollution compounds and heavy metals</a:t>
            </a:r>
            <a:endParaRPr lang="ca-ES" sz="1600" dirty="0"/>
          </a:p>
          <a:p>
            <a:r>
              <a:rPr lang="en-US" sz="1600" dirty="0"/>
              <a:t>during </a:t>
            </a:r>
            <a:r>
              <a:rPr lang="en-US" sz="1600" dirty="0" smtClean="0"/>
              <a:t>pregnancy</a:t>
            </a:r>
          </a:p>
          <a:p>
            <a:endParaRPr lang="ca-ES" sz="1600" dirty="0"/>
          </a:p>
          <a:p>
            <a:r>
              <a:rPr lang="en-US" sz="1600" dirty="0"/>
              <a:t>c) To assess the association between placental vascular, inflammation and oxidative stress biomarkers and exposure to air pollution</a:t>
            </a:r>
            <a:endParaRPr lang="ca-ES" sz="1600" dirty="0"/>
          </a:p>
          <a:p>
            <a:r>
              <a:rPr lang="en-US" sz="1600" dirty="0"/>
              <a:t>compounds and heavy metals during pregnancy</a:t>
            </a:r>
            <a:r>
              <a:rPr lang="en-US" sz="1600" dirty="0" smtClean="0"/>
              <a:t>.</a:t>
            </a:r>
          </a:p>
          <a:p>
            <a:endParaRPr lang="ca-ES" sz="1600" dirty="0"/>
          </a:p>
          <a:p>
            <a:r>
              <a:rPr lang="en-US" sz="1600" dirty="0"/>
              <a:t>d) To create and validate an animal model to study the extent of the impact of air pollution compounds and heavy metals in cardiovascular</a:t>
            </a:r>
            <a:endParaRPr lang="ca-ES" sz="1600" dirty="0"/>
          </a:p>
          <a:p>
            <a:r>
              <a:rPr lang="en-US" sz="1600" dirty="0"/>
              <a:t>targets in maternal and offspring.</a:t>
            </a:r>
            <a:endParaRPr lang="ca-ES" sz="1600" dirty="0"/>
          </a:p>
        </p:txBody>
      </p:sp>
      <p:pic>
        <p:nvPicPr>
          <p:cNvPr id="7170" name="Picture 2" descr="Resultado de imagen de contaminacion ambienta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0" y="3534718"/>
            <a:ext cx="12382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1445325" y="1214549"/>
            <a:ext cx="59175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 err="1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BiSC</a:t>
            </a:r>
            <a:r>
              <a:rPr lang="en-US" sz="2400" dirty="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 Barcelona Life Study </a:t>
            </a:r>
            <a:r>
              <a:rPr lang="en-US" sz="2400" dirty="0" smtClean="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/>
            </a:r>
            <a:br>
              <a:rPr lang="en-US" sz="2400" dirty="0" smtClean="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n-US" sz="2400" dirty="0" smtClean="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Cohort</a:t>
            </a:r>
            <a:endParaRPr sz="2400" dirty="0">
              <a:solidFill>
                <a:srgbClr val="999999"/>
              </a:solidFill>
            </a:endParaRPr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3">
            <a:alphaModFix/>
          </a:blip>
          <a:srcRect t="10522" r="9444" b="18615"/>
          <a:stretch/>
        </p:blipFill>
        <p:spPr>
          <a:xfrm>
            <a:off x="7429501" y="-1"/>
            <a:ext cx="1571625" cy="94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6034" r="4939" b="22616"/>
          <a:stretch/>
        </p:blipFill>
        <p:spPr bwMode="auto">
          <a:xfrm>
            <a:off x="1686493" y="2730076"/>
            <a:ext cx="675322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recercasantpau.cat/wp-content/uploads/2017/02/iibsantpau_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68834"/>
            <a:ext cx="1711324" cy="8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28255" r="55670" b="54154"/>
          <a:stretch/>
        </p:blipFill>
        <p:spPr bwMode="auto">
          <a:xfrm>
            <a:off x="3790950" y="60853"/>
            <a:ext cx="1476374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93 Rectángulo"/>
          <p:cNvSpPr/>
          <p:nvPr/>
        </p:nvSpPr>
        <p:spPr>
          <a:xfrm>
            <a:off x="1488633" y="1767493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9" name="Agrupar 77"/>
          <p:cNvGrpSpPr/>
          <p:nvPr/>
        </p:nvGrpSpPr>
        <p:grpSpPr>
          <a:xfrm>
            <a:off x="104775" y="2487016"/>
            <a:ext cx="1438145" cy="2088232"/>
            <a:chOff x="1752600" y="3733800"/>
            <a:chExt cx="2209800" cy="2016224"/>
          </a:xfrm>
        </p:grpSpPr>
        <p:sp>
          <p:nvSpPr>
            <p:cNvPr id="10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170 Rectángulo"/>
            <p:cNvSpPr/>
            <p:nvPr/>
          </p:nvSpPr>
          <p:spPr>
            <a:xfrm>
              <a:off x="1752600" y="3861048"/>
              <a:ext cx="2209800" cy="1218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s-E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Ambiente y complicaciones cardiovasculares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138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3 Rectángulo"/>
          <p:cNvSpPr/>
          <p:nvPr/>
        </p:nvSpPr>
        <p:spPr>
          <a:xfrm>
            <a:off x="1069474" y="655052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40" name="Agrupar 77"/>
          <p:cNvGrpSpPr/>
          <p:nvPr/>
        </p:nvGrpSpPr>
        <p:grpSpPr>
          <a:xfrm>
            <a:off x="305014" y="2476994"/>
            <a:ext cx="1438145" cy="2088232"/>
            <a:chOff x="1752600" y="3733800"/>
            <a:chExt cx="2209800" cy="2016224"/>
          </a:xfrm>
        </p:grpSpPr>
        <p:sp>
          <p:nvSpPr>
            <p:cNvPr id="41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170 Rectángulo"/>
            <p:cNvSpPr/>
            <p:nvPr/>
          </p:nvSpPr>
          <p:spPr>
            <a:xfrm>
              <a:off x="1752600" y="3861048"/>
              <a:ext cx="2209800" cy="1218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s-E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Tóxicos y complicaciones cardiovasculares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Imagen 26" descr="garland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Logo_Retic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36710" y="1615592"/>
            <a:ext cx="649410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OBJECTIVE 6. PRENATAL EXPOSURE TO ALCOHOL AND OTHER SUBSTANCES OF ABUSE AS AN ETIOLOGIC FACTOR OF </a:t>
            </a:r>
            <a:r>
              <a:rPr lang="en-US" sz="1600" b="1" dirty="0" smtClean="0"/>
              <a:t>POSTNATAL</a:t>
            </a:r>
            <a:r>
              <a:rPr lang="ca-ES" sz="1600" dirty="0"/>
              <a:t> </a:t>
            </a:r>
            <a:r>
              <a:rPr lang="en-US" sz="1600" b="1" dirty="0" smtClean="0"/>
              <a:t>CARDIOVASCULAR </a:t>
            </a:r>
            <a:r>
              <a:rPr lang="en-US" sz="1600" b="1" dirty="0"/>
              <a:t>DELETERIOUS </a:t>
            </a:r>
            <a:r>
              <a:rPr lang="en-US" sz="1600" b="1" dirty="0" smtClean="0"/>
              <a:t>EFFECTS. (ÓSCAR GARCÍA-ALGAR)</a:t>
            </a:r>
          </a:p>
          <a:p>
            <a:endParaRPr lang="ca-ES" sz="1600" dirty="0"/>
          </a:p>
          <a:p>
            <a:r>
              <a:rPr lang="en-US" sz="1600" dirty="0"/>
              <a:t>a)To assess the vascular placental deleterious effects of prenatal exposure to alcohol and other substances of </a:t>
            </a:r>
            <a:r>
              <a:rPr lang="en-US" sz="1600" dirty="0" smtClean="0"/>
              <a:t>abuse</a:t>
            </a:r>
          </a:p>
          <a:p>
            <a:endParaRPr lang="ca-ES" sz="1600" dirty="0"/>
          </a:p>
          <a:p>
            <a:r>
              <a:rPr lang="en-US" sz="1600" dirty="0"/>
              <a:t>b)To assess the association between </a:t>
            </a:r>
            <a:r>
              <a:rPr lang="en-US" sz="1600" dirty="0" err="1"/>
              <a:t>placentalbiomarkers</a:t>
            </a:r>
            <a:r>
              <a:rPr lang="en-US" sz="1600" dirty="0"/>
              <a:t>(vascular, inflammation and oxidative stress)and prenatal </a:t>
            </a:r>
            <a:r>
              <a:rPr lang="en-US" sz="1600" dirty="0" smtClean="0"/>
              <a:t>exposure</a:t>
            </a:r>
          </a:p>
          <a:p>
            <a:r>
              <a:rPr lang="en-US" sz="1600" dirty="0" smtClean="0"/>
              <a:t>to </a:t>
            </a:r>
            <a:r>
              <a:rPr lang="en-US" sz="1600" dirty="0"/>
              <a:t>alcohol and other substances of </a:t>
            </a:r>
            <a:r>
              <a:rPr lang="en-US" sz="1600" dirty="0" smtClean="0"/>
              <a:t>abuse</a:t>
            </a:r>
          </a:p>
          <a:p>
            <a:endParaRPr lang="ca-ES" sz="1600" dirty="0"/>
          </a:p>
          <a:p>
            <a:r>
              <a:rPr lang="en-US" sz="1600" dirty="0"/>
              <a:t>c)To follow up children prenatally exposed to alcohol about cardiovascular </a:t>
            </a:r>
            <a:r>
              <a:rPr lang="en-US" sz="1600" dirty="0" smtClean="0"/>
              <a:t>risk</a:t>
            </a:r>
          </a:p>
          <a:p>
            <a:endParaRPr lang="ca-ES" sz="1600" dirty="0"/>
          </a:p>
          <a:p>
            <a:r>
              <a:rPr lang="en-US" sz="1600" dirty="0"/>
              <a:t>d)To create and validate animals models in order to study prenatal exposure to alcohol and other substances of abuse as </a:t>
            </a:r>
            <a:r>
              <a:rPr lang="en-US" sz="1600" dirty="0" smtClean="0"/>
              <a:t>an etiologic </a:t>
            </a:r>
            <a:r>
              <a:rPr lang="en-US" sz="1600" dirty="0"/>
              <a:t>factor of cardiovascular deleterious effects</a:t>
            </a:r>
            <a:endParaRPr lang="ca-ES" sz="1600" dirty="0"/>
          </a:p>
        </p:txBody>
      </p:sp>
      <p:pic>
        <p:nvPicPr>
          <p:cNvPr id="9218" name="Picture 2" descr="Resultado de imagen de alcohol embaraz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" y="3521110"/>
            <a:ext cx="1157301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78"/>
          <p:cNvGrpSpPr/>
          <p:nvPr/>
        </p:nvGrpSpPr>
        <p:grpSpPr>
          <a:xfrm>
            <a:off x="4011623" y="2598628"/>
            <a:ext cx="1606975" cy="2088232"/>
            <a:chOff x="5508104" y="3733800"/>
            <a:chExt cx="2376264" cy="2016224"/>
          </a:xfrm>
        </p:grpSpPr>
        <p:sp>
          <p:nvSpPr>
            <p:cNvPr id="63" name="173 Proceso alternativo"/>
            <p:cNvSpPr/>
            <p:nvPr/>
          </p:nvSpPr>
          <p:spPr>
            <a:xfrm>
              <a:off x="5652120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176 Rectángulo"/>
            <p:cNvSpPr/>
            <p:nvPr/>
          </p:nvSpPr>
          <p:spPr>
            <a:xfrm>
              <a:off x="5508104" y="3861048"/>
              <a:ext cx="2376264" cy="505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Risc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CV </a:t>
              </a:r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tardío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grupar 77"/>
          <p:cNvGrpSpPr/>
          <p:nvPr/>
        </p:nvGrpSpPr>
        <p:grpSpPr>
          <a:xfrm>
            <a:off x="568152" y="2598628"/>
            <a:ext cx="1539667" cy="2088232"/>
            <a:chOff x="1752600" y="3733800"/>
            <a:chExt cx="2209800" cy="2016224"/>
          </a:xfrm>
        </p:grpSpPr>
        <p:sp>
          <p:nvSpPr>
            <p:cNvPr id="52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170 Rectángulo"/>
            <p:cNvSpPr/>
            <p:nvPr/>
          </p:nvSpPr>
          <p:spPr>
            <a:xfrm>
              <a:off x="1752600" y="3861048"/>
              <a:ext cx="22098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1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Nuevos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marcadores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CIR/PE</a:t>
              </a:r>
            </a:p>
            <a:p>
              <a:pPr algn="ctr"/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PI17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93 Rectángulo"/>
          <p:cNvSpPr/>
          <p:nvPr/>
        </p:nvSpPr>
        <p:spPr>
          <a:xfrm>
            <a:off x="1069474" y="655052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28" name="Agrupar 77"/>
          <p:cNvGrpSpPr/>
          <p:nvPr/>
        </p:nvGrpSpPr>
        <p:grpSpPr>
          <a:xfrm>
            <a:off x="2337195" y="2598628"/>
            <a:ext cx="1545168" cy="2088232"/>
            <a:chOff x="1752600" y="3733800"/>
            <a:chExt cx="2209800" cy="2016224"/>
          </a:xfrm>
        </p:grpSpPr>
        <p:sp>
          <p:nvSpPr>
            <p:cNvPr id="29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170 Rectángulo"/>
            <p:cNvSpPr/>
            <p:nvPr/>
          </p:nvSpPr>
          <p:spPr>
            <a:xfrm>
              <a:off x="1752600" y="3861048"/>
              <a:ext cx="22098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Predicción-Prevención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PE/CIR</a:t>
              </a:r>
            </a:p>
            <a:p>
              <a:pPr marL="0" lvl="1" algn="ctr"/>
              <a:r>
                <a:rPr lang="ca-ES" sz="1200" dirty="0" smtClean="0"/>
                <a:t>PI16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Agrupar 77"/>
          <p:cNvGrpSpPr/>
          <p:nvPr/>
        </p:nvGrpSpPr>
        <p:grpSpPr>
          <a:xfrm>
            <a:off x="5723546" y="2598628"/>
            <a:ext cx="1545168" cy="2088232"/>
            <a:chOff x="1752600" y="3733800"/>
            <a:chExt cx="2209800" cy="2016224"/>
          </a:xfrm>
        </p:grpSpPr>
        <p:sp>
          <p:nvSpPr>
            <p:cNvPr id="36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170 Rectángulo"/>
            <p:cNvSpPr/>
            <p:nvPr/>
          </p:nvSpPr>
          <p:spPr>
            <a:xfrm>
              <a:off x="1752600" y="3861048"/>
              <a:ext cx="2209800" cy="102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Cardiopatias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</a:t>
              </a:r>
              <a:endPara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ca-ES" sz="1200" dirty="0" smtClean="0"/>
                <a:t>PI13</a:t>
              </a:r>
              <a:r>
                <a:rPr lang="ca-ES" sz="1200" dirty="0"/>
                <a:t>/</a:t>
              </a:r>
              <a:r>
                <a:rPr lang="ca-ES" sz="1200" dirty="0" smtClean="0"/>
                <a:t>01449</a:t>
              </a:r>
            </a:p>
            <a:p>
              <a:pPr algn="ctr"/>
              <a:r>
                <a:rPr lang="ca-ES" sz="1100" b="1" dirty="0"/>
                <a:t>NIH </a:t>
              </a:r>
              <a:r>
                <a:rPr lang="ca-ES" sz="1100" b="1" dirty="0" smtClean="0"/>
                <a:t>2017</a:t>
              </a:r>
              <a:r>
                <a:rPr lang="es-ES" sz="1100" dirty="0" smtClean="0"/>
                <a:t> </a:t>
              </a:r>
              <a:endParaRPr lang="ca-ES" sz="1100" dirty="0"/>
            </a:p>
            <a:p>
              <a:pPr algn="ctr"/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Agrupar 77"/>
          <p:cNvGrpSpPr/>
          <p:nvPr/>
        </p:nvGrpSpPr>
        <p:grpSpPr>
          <a:xfrm>
            <a:off x="7506080" y="2598628"/>
            <a:ext cx="1438145" cy="2088232"/>
            <a:chOff x="1752600" y="3733800"/>
            <a:chExt cx="2209800" cy="2016224"/>
          </a:xfrm>
        </p:grpSpPr>
        <p:sp>
          <p:nvSpPr>
            <p:cNvPr id="41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170 Rectángulo"/>
            <p:cNvSpPr/>
            <p:nvPr/>
          </p:nvSpPr>
          <p:spPr>
            <a:xfrm>
              <a:off x="1752600" y="3861048"/>
              <a:ext cx="2209800" cy="1218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Cáncer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gestación</a:t>
              </a:r>
              <a:endPara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ctr"/>
              <a:r>
                <a:rPr lang="ca-ES" sz="1200" dirty="0" smtClean="0"/>
                <a:t>PI15-col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928" y="3686570"/>
            <a:ext cx="1086926" cy="911261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6" name="25 Combinar"/>
          <p:cNvSpPr/>
          <p:nvPr/>
        </p:nvSpPr>
        <p:spPr>
          <a:xfrm rot="10800000">
            <a:off x="-65156" y="4744090"/>
            <a:ext cx="9180512" cy="2113909"/>
          </a:xfrm>
          <a:prstGeom prst="flowChartMerg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2325727" y="474409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a-ES" sz="1600" dirty="0" err="1" smtClean="0">
                <a:solidFill>
                  <a:srgbClr val="3366FF"/>
                </a:solidFill>
              </a:rPr>
              <a:t>Genética</a:t>
            </a:r>
            <a:endParaRPr lang="ca-ES" sz="1600" dirty="0" smtClean="0">
              <a:solidFill>
                <a:srgbClr val="3366FF"/>
              </a:solidFill>
            </a:endParaRPr>
          </a:p>
          <a:p>
            <a:pPr algn="ctr"/>
            <a:r>
              <a:rPr lang="ca-ES" sz="1600" dirty="0">
                <a:solidFill>
                  <a:srgbClr val="3366FF"/>
                </a:solidFill>
              </a:rPr>
              <a:t>Cardiologia</a:t>
            </a:r>
          </a:p>
          <a:p>
            <a:pPr algn="ctr"/>
            <a:r>
              <a:rPr lang="ca-ES" sz="1600" dirty="0">
                <a:solidFill>
                  <a:srgbClr val="3366FF"/>
                </a:solidFill>
              </a:rPr>
              <a:t>Neonatologia</a:t>
            </a:r>
          </a:p>
          <a:p>
            <a:pPr algn="ctr"/>
            <a:r>
              <a:rPr lang="ca-ES" sz="1600" dirty="0" smtClean="0">
                <a:solidFill>
                  <a:srgbClr val="3366FF"/>
                </a:solidFill>
              </a:rPr>
              <a:t>Endocrinologia</a:t>
            </a:r>
          </a:p>
          <a:p>
            <a:pPr algn="ctr"/>
            <a:r>
              <a:rPr lang="ca-ES" sz="1600" dirty="0" smtClean="0">
                <a:solidFill>
                  <a:srgbClr val="3366FF"/>
                </a:solidFill>
              </a:rPr>
              <a:t>Medicina Interna</a:t>
            </a:r>
          </a:p>
          <a:p>
            <a:pPr algn="ctr"/>
            <a:r>
              <a:rPr lang="ca-ES" sz="1600" dirty="0" smtClean="0">
                <a:solidFill>
                  <a:srgbClr val="3366FF"/>
                </a:solidFill>
              </a:rPr>
              <a:t>Neurologia </a:t>
            </a:r>
            <a:r>
              <a:rPr lang="ca-ES" sz="1600" dirty="0">
                <a:solidFill>
                  <a:srgbClr val="3366FF"/>
                </a:solidFill>
              </a:rPr>
              <a:t>pediàtrica</a:t>
            </a:r>
          </a:p>
          <a:p>
            <a:pPr algn="ctr"/>
            <a:r>
              <a:rPr lang="ca-ES" sz="1600" dirty="0" smtClean="0">
                <a:solidFill>
                  <a:srgbClr val="3366FF"/>
                </a:solidFill>
              </a:rPr>
              <a:t>Ginecologia Oncològica</a:t>
            </a:r>
          </a:p>
          <a:p>
            <a:pPr algn="ctr"/>
            <a:r>
              <a:rPr lang="ca-ES" sz="1600" dirty="0" smtClean="0">
                <a:solidFill>
                  <a:srgbClr val="3366FF"/>
                </a:solidFill>
              </a:rPr>
              <a:t>Medicina Materna i Fetal</a:t>
            </a:r>
            <a:endParaRPr lang="en-GB" sz="1600" dirty="0">
              <a:solidFill>
                <a:srgbClr val="3366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85383" y="1729797"/>
            <a:ext cx="8388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ca-ES" b="1" dirty="0"/>
              <a:t>RETICS </a:t>
            </a:r>
            <a:r>
              <a:rPr lang="ca-ES" b="1" dirty="0" smtClean="0"/>
              <a:t>I.S. Carlos </a:t>
            </a:r>
            <a:r>
              <a:rPr lang="ca-ES" b="1" dirty="0"/>
              <a:t>III: Red de </a:t>
            </a:r>
            <a:r>
              <a:rPr lang="ca-ES" b="1" dirty="0" smtClean="0"/>
              <a:t>Salud </a:t>
            </a:r>
            <a:r>
              <a:rPr lang="ca-ES" b="1" dirty="0" err="1"/>
              <a:t>Materno</a:t>
            </a:r>
            <a:r>
              <a:rPr lang="ca-ES" b="1" dirty="0"/>
              <a:t>-Fetal </a:t>
            </a:r>
            <a:r>
              <a:rPr lang="ca-ES" b="1" dirty="0" smtClean="0"/>
              <a:t>y </a:t>
            </a:r>
            <a:r>
              <a:rPr lang="ca-ES" b="1" dirty="0"/>
              <a:t>del </a:t>
            </a:r>
            <a:r>
              <a:rPr lang="ca-ES" b="1" dirty="0" err="1" smtClean="0"/>
              <a:t>Desarrollo</a:t>
            </a:r>
            <a:r>
              <a:rPr lang="ca-ES" b="1" dirty="0" smtClean="0"/>
              <a:t> </a:t>
            </a:r>
            <a:r>
              <a:rPr lang="ca-ES" dirty="0" smtClean="0">
                <a:solidFill>
                  <a:prstClr val="black"/>
                </a:solidFill>
              </a:rPr>
              <a:t>RD16/0022/0015</a:t>
            </a:r>
            <a:endParaRPr lang="en-GB" dirty="0"/>
          </a:p>
        </p:txBody>
      </p:sp>
      <p:sp>
        <p:nvSpPr>
          <p:cNvPr id="8" name="Rectángulo 7"/>
          <p:cNvSpPr/>
          <p:nvPr/>
        </p:nvSpPr>
        <p:spPr>
          <a:xfrm>
            <a:off x="4288934" y="3175731"/>
            <a:ext cx="771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ca-ES" sz="1400" dirty="0" smtClean="0"/>
              <a:t>PI16-col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/>
          <a:srcRect l="10090" t="13126" r="42881" b="29122"/>
          <a:stretch/>
        </p:blipFill>
        <p:spPr bwMode="auto">
          <a:xfrm>
            <a:off x="4276001" y="3646628"/>
            <a:ext cx="1066310" cy="84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953"/>
          <p:cNvPicPr>
            <a:picLocks noChangeAspect="1" noChangeArrowheads="1"/>
          </p:cNvPicPr>
          <p:nvPr/>
        </p:nvPicPr>
        <p:blipFill rotWithShape="1">
          <a:blip r:embed="rId5"/>
          <a:srcRect l="38538" t="44025" r="31294" b="25768"/>
          <a:stretch/>
        </p:blipFill>
        <p:spPr bwMode="auto">
          <a:xfrm>
            <a:off x="732993" y="3736910"/>
            <a:ext cx="1226690" cy="72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0092_Fig066_Bennasar_v1_Orig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7" t="8883" r="8254" b="8661"/>
          <a:stretch/>
        </p:blipFill>
        <p:spPr>
          <a:xfrm>
            <a:off x="5898361" y="3646628"/>
            <a:ext cx="1146797" cy="810840"/>
          </a:xfrm>
          <a:prstGeom prst="rect">
            <a:avLst/>
          </a:prstGeom>
        </p:spPr>
      </p:pic>
      <p:pic>
        <p:nvPicPr>
          <p:cNvPr id="27" name="Imagen 26" descr="garland_log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Logo_Retic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-1022"/>
          <p:cNvPicPr>
            <a:picLocks noChangeAspect="1" noChangeArrowheads="1"/>
          </p:cNvPicPr>
          <p:nvPr/>
        </p:nvPicPr>
        <p:blipFill>
          <a:blip r:embed="rId9" cstate="print"/>
          <a:srcRect l="9881" t="26350" r="7775" b="10456"/>
          <a:stretch>
            <a:fillRect/>
          </a:stretch>
        </p:blipFill>
        <p:spPr bwMode="auto">
          <a:xfrm>
            <a:off x="2519015" y="3714119"/>
            <a:ext cx="1181527" cy="6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9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2339" y="762759"/>
            <a:ext cx="1600200" cy="3867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s-ES" sz="1000">
                <a:effectLst/>
                <a:latin typeface="Tahoma"/>
                <a:ea typeface="Times New Roman"/>
                <a:cs typeface="Times New Roman"/>
              </a:rPr>
              <a:t>Red de Salud Materno Infantil y del Desarrollo</a:t>
            </a:r>
            <a:endParaRPr lang="es-ES" sz="1200">
              <a:effectLst/>
              <a:latin typeface="Times New Roman"/>
              <a:ea typeface="Times New Roman"/>
            </a:endParaRPr>
          </a:p>
        </p:txBody>
      </p:sp>
      <p:pic>
        <p:nvPicPr>
          <p:cNvPr id="6" name="Imagen 5" descr="garland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ogo_Retic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Sense n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58" y="1291983"/>
            <a:ext cx="7612021" cy="53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0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77"/>
          <p:cNvGrpSpPr/>
          <p:nvPr/>
        </p:nvGrpSpPr>
        <p:grpSpPr>
          <a:xfrm>
            <a:off x="320108" y="1805526"/>
            <a:ext cx="1620658" cy="2088232"/>
            <a:chOff x="1699032" y="3733800"/>
            <a:chExt cx="2326042" cy="2016224"/>
          </a:xfrm>
        </p:grpSpPr>
        <p:sp>
          <p:nvSpPr>
            <p:cNvPr id="52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170 Rectángulo"/>
            <p:cNvSpPr/>
            <p:nvPr/>
          </p:nvSpPr>
          <p:spPr>
            <a:xfrm>
              <a:off x="1699032" y="3861048"/>
              <a:ext cx="232604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1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s-E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Nuevos marcadores placentarios PE/CIR</a:t>
              </a:r>
              <a:endParaRPr lang="ca-ES" sz="1200" dirty="0"/>
            </a:p>
            <a:p>
              <a:pPr algn="ctr"/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93 Rectángulo"/>
          <p:cNvSpPr/>
          <p:nvPr/>
        </p:nvSpPr>
        <p:spPr>
          <a:xfrm>
            <a:off x="1069474" y="113579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35" name="Picture 953"/>
          <p:cNvPicPr>
            <a:picLocks noChangeAspect="1" noChangeArrowheads="1"/>
          </p:cNvPicPr>
          <p:nvPr/>
        </p:nvPicPr>
        <p:blipFill rotWithShape="1">
          <a:blip r:embed="rId3"/>
          <a:srcRect l="38538" t="44025" r="31294" b="25768"/>
          <a:stretch/>
        </p:blipFill>
        <p:spPr bwMode="auto">
          <a:xfrm>
            <a:off x="516469" y="2884400"/>
            <a:ext cx="1226690" cy="72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n 26" descr="garland_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Logo_Retic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74033" y="1578317"/>
            <a:ext cx="63354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TO STUDY NOVEL PLACENTAL BIOMARKERS IN THE DIAGNOSIS AND PROGNOSIS OF PREECLAMPSIA (PE)</a:t>
            </a:r>
            <a:r>
              <a:rPr lang="en-US" sz="1400" b="1" dirty="0" smtClean="0"/>
              <a:t>.</a:t>
            </a:r>
            <a:r>
              <a:rPr lang="en-US" sz="1400" dirty="0"/>
              <a:t> </a:t>
            </a:r>
            <a:r>
              <a:rPr lang="en-US" sz="1400" dirty="0" smtClean="0"/>
              <a:t>(MAX VENTO)</a:t>
            </a:r>
          </a:p>
          <a:p>
            <a:r>
              <a:rPr lang="en-US" sz="1400" dirty="0" smtClean="0"/>
              <a:t>1</a:t>
            </a:r>
            <a:r>
              <a:rPr lang="en-US" sz="1400" dirty="0"/>
              <a:t>) To identify the relevance of placental metabolic pathways related to apoptosis, inflammation, oxidative stress and angiogenesis according to the type of PE</a:t>
            </a:r>
            <a:br>
              <a:rPr lang="en-US" sz="1400" dirty="0"/>
            </a:br>
            <a:r>
              <a:rPr lang="en-US" sz="1400" dirty="0"/>
              <a:t>2) The identification of pathological pathways contributing to anti-</a:t>
            </a:r>
            <a:r>
              <a:rPr lang="en-US" sz="1400" dirty="0" err="1"/>
              <a:t>angiogenic</a:t>
            </a:r>
            <a:r>
              <a:rPr lang="en-US" sz="1400" dirty="0"/>
              <a:t> status in PE to generate potential therapeutic targets</a:t>
            </a:r>
            <a:br>
              <a:rPr lang="en-US" sz="1400" dirty="0"/>
            </a:br>
            <a:r>
              <a:rPr lang="en-US" sz="1400" dirty="0"/>
              <a:t>3) The evaluation of placental levels of fatty acid carrier MFSD2a in PE would arise possible preventive strategies to counteract fetal growth restriction in these cases</a:t>
            </a:r>
            <a:br>
              <a:rPr lang="en-US" sz="1400" dirty="0"/>
            </a:br>
            <a:r>
              <a:rPr lang="en-US" sz="1400" dirty="0"/>
              <a:t>4) The evaluation Insulin signaling in placenta from PE would arise possible preventive strategies to counteract fetal growth restriction</a:t>
            </a:r>
            <a:br>
              <a:rPr lang="en-US" sz="1400" dirty="0"/>
            </a:br>
            <a:r>
              <a:rPr lang="en-US" sz="1400" dirty="0"/>
              <a:t>5) The relation between abnormal placental and brain angiogenesis in CHD fetuses would demonstrate the influence of prenatal mechanisms leading to poorer neurodevelopment in these children and open a window for prediction and prevention strategies </a:t>
            </a:r>
          </a:p>
          <a:p>
            <a:endParaRPr lang="ca-ES" sz="1400" dirty="0"/>
          </a:p>
        </p:txBody>
      </p:sp>
      <p:sp>
        <p:nvSpPr>
          <p:cNvPr id="2" name="Rectangle 1"/>
          <p:cNvSpPr/>
          <p:nvPr/>
        </p:nvSpPr>
        <p:spPr>
          <a:xfrm>
            <a:off x="1034793" y="4902304"/>
            <a:ext cx="7474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Sánchez O, Ruiz-Romero A, </a:t>
            </a:r>
            <a:r>
              <a:rPr lang="en-US" dirty="0" err="1"/>
              <a:t>Domínguez</a:t>
            </a:r>
            <a:r>
              <a:rPr lang="en-US" dirty="0"/>
              <a:t> C, </a:t>
            </a:r>
            <a:r>
              <a:rPr lang="en-US" dirty="0" err="1"/>
              <a:t>Ferrer</a:t>
            </a:r>
            <a:r>
              <a:rPr lang="en-US" dirty="0"/>
              <a:t> Q, Ribera I, Rodríguez-</a:t>
            </a:r>
            <a:r>
              <a:rPr lang="en-US" dirty="0" err="1"/>
              <a:t>Sureda</a:t>
            </a:r>
            <a:r>
              <a:rPr lang="en-US" dirty="0"/>
              <a:t> V, </a:t>
            </a:r>
            <a:r>
              <a:rPr lang="en-US" dirty="0" err="1"/>
              <a:t>Alijotas</a:t>
            </a:r>
            <a:r>
              <a:rPr lang="en-US" dirty="0"/>
              <a:t> J, </a:t>
            </a:r>
            <a:r>
              <a:rPr lang="en-US" dirty="0" err="1"/>
              <a:t>Arévalo</a:t>
            </a:r>
            <a:r>
              <a:rPr lang="en-US" dirty="0"/>
              <a:t> S, Carreras E, </a:t>
            </a:r>
            <a:r>
              <a:rPr lang="en-US" dirty="0" err="1"/>
              <a:t>Cabero</a:t>
            </a:r>
            <a:r>
              <a:rPr lang="en-US" dirty="0"/>
              <a:t> L, Llurba E. Brain </a:t>
            </a:r>
            <a:r>
              <a:rPr lang="en-US" dirty="0" err="1"/>
              <a:t>angiogenic</a:t>
            </a:r>
            <a:r>
              <a:rPr lang="en-US" dirty="0"/>
              <a:t> gene expression in fetuses with congenital heart disease. Ultrasound </a:t>
            </a:r>
            <a:r>
              <a:rPr lang="en-US" dirty="0" err="1"/>
              <a:t>Obstet</a:t>
            </a:r>
            <a:r>
              <a:rPr lang="en-US" dirty="0"/>
              <a:t> Gynecol. 2018 Dec;52(6):734-738. </a:t>
            </a:r>
            <a:r>
              <a:rPr lang="en-US" dirty="0" err="1"/>
              <a:t>doi</a:t>
            </a:r>
            <a:r>
              <a:rPr lang="en-US" dirty="0"/>
              <a:t>: 10.1002/uog.18977. </a:t>
            </a:r>
            <a:r>
              <a:rPr lang="en-US" dirty="0" err="1"/>
              <a:t>Epub</a:t>
            </a:r>
            <a:r>
              <a:rPr lang="en-US" dirty="0"/>
              <a:t> 2018 Nov 2. PMID: 29205570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33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77"/>
          <p:cNvGrpSpPr/>
          <p:nvPr/>
        </p:nvGrpSpPr>
        <p:grpSpPr>
          <a:xfrm>
            <a:off x="320108" y="1382250"/>
            <a:ext cx="1620658" cy="2088232"/>
            <a:chOff x="1699032" y="3733800"/>
            <a:chExt cx="2326042" cy="2016224"/>
          </a:xfrm>
        </p:grpSpPr>
        <p:sp>
          <p:nvSpPr>
            <p:cNvPr id="52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170 Rectángulo"/>
            <p:cNvSpPr/>
            <p:nvPr/>
          </p:nvSpPr>
          <p:spPr>
            <a:xfrm>
              <a:off x="1699032" y="3861048"/>
              <a:ext cx="232604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1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s-E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Nuevos marcadores placentarios PE/CIR</a:t>
              </a:r>
              <a:endParaRPr lang="ca-ES" sz="1200" dirty="0"/>
            </a:p>
            <a:p>
              <a:pPr algn="ctr"/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93 Rectángulo"/>
          <p:cNvSpPr/>
          <p:nvPr/>
        </p:nvSpPr>
        <p:spPr>
          <a:xfrm>
            <a:off x="1069474" y="113579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35" name="Picture 953"/>
          <p:cNvPicPr>
            <a:picLocks noChangeAspect="1" noChangeArrowheads="1"/>
          </p:cNvPicPr>
          <p:nvPr/>
        </p:nvPicPr>
        <p:blipFill rotWithShape="1">
          <a:blip r:embed="rId3"/>
          <a:srcRect l="38538" t="44025" r="31294" b="25768"/>
          <a:stretch/>
        </p:blipFill>
        <p:spPr bwMode="auto">
          <a:xfrm>
            <a:off x="516469" y="2461124"/>
            <a:ext cx="1226690" cy="72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n 26" descr="garland_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Logo_Retic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74033" y="1578317"/>
            <a:ext cx="6335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TO STUDY NOVEL PLACENTAL BIOMARKERS IN THE DIAGNOSIS AND PROGNOSIS OF PREECLAMPSIA (PE)</a:t>
            </a:r>
            <a:r>
              <a:rPr lang="en-US" sz="1400" b="1" dirty="0" smtClean="0"/>
              <a:t>.</a:t>
            </a:r>
            <a:r>
              <a:rPr lang="en-US" sz="1400" dirty="0"/>
              <a:t> </a:t>
            </a:r>
            <a:r>
              <a:rPr lang="en-US" sz="1400" dirty="0" smtClean="0"/>
              <a:t>(MAX VENTO)</a:t>
            </a:r>
          </a:p>
          <a:p>
            <a:endParaRPr lang="ca-ES" sz="1400" dirty="0"/>
          </a:p>
        </p:txBody>
      </p:sp>
      <p:pic>
        <p:nvPicPr>
          <p:cNvPr id="3" name="Picture 2" descr="Sense nom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9" y="2723149"/>
            <a:ext cx="9144000" cy="32431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4793" y="6222850"/>
            <a:ext cx="7474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REVIEW </a:t>
            </a:r>
            <a:r>
              <a:rPr lang="en-US" dirty="0" err="1" smtClean="0"/>
              <a:t>Microbiota</a:t>
            </a:r>
            <a:r>
              <a:rPr lang="en-US" dirty="0" smtClean="0"/>
              <a:t> (D. Mesa)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04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3 Rectángulo"/>
          <p:cNvSpPr/>
          <p:nvPr/>
        </p:nvSpPr>
        <p:spPr>
          <a:xfrm>
            <a:off x="1069474" y="655052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28" name="Agrupar 77"/>
          <p:cNvGrpSpPr/>
          <p:nvPr/>
        </p:nvGrpSpPr>
        <p:grpSpPr>
          <a:xfrm>
            <a:off x="186883" y="2453220"/>
            <a:ext cx="1545168" cy="2088232"/>
            <a:chOff x="1752600" y="3733800"/>
            <a:chExt cx="2209800" cy="2016224"/>
          </a:xfrm>
        </p:grpSpPr>
        <p:sp>
          <p:nvSpPr>
            <p:cNvPr id="29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170 Rectángulo"/>
            <p:cNvSpPr/>
            <p:nvPr/>
          </p:nvSpPr>
          <p:spPr>
            <a:xfrm>
              <a:off x="1752600" y="3861048"/>
              <a:ext cx="22098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Predicción-prevención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PE/CIR</a:t>
              </a:r>
            </a:p>
            <a:p>
              <a:pPr marL="0" lvl="1" algn="ctr"/>
              <a:r>
                <a:rPr lang="ca-ES" sz="1200" dirty="0" smtClean="0"/>
                <a:t>PI16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Imagen 26" descr="garland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Logo_Retic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978089" y="1673081"/>
            <a:ext cx="65751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TO DETERMINE THE USEFULNESS OF NOVEL PLACENTAL BIOMARKERS (sFlt1/</a:t>
            </a:r>
            <a:r>
              <a:rPr lang="en-US" sz="1600" b="1" dirty="0" err="1"/>
              <a:t>PlGF</a:t>
            </a:r>
            <a:r>
              <a:rPr lang="en-US" sz="1600" b="1" dirty="0"/>
              <a:t> ratio) IN THE DIAGNOSIS AND </a:t>
            </a:r>
            <a:r>
              <a:rPr lang="en-US" sz="1600" b="1" dirty="0" smtClean="0"/>
              <a:t>PROGNOSIS</a:t>
            </a:r>
            <a:r>
              <a:rPr lang="ca-ES" sz="1600" dirty="0"/>
              <a:t> </a:t>
            </a:r>
            <a:r>
              <a:rPr lang="en-US" sz="1600" b="1" dirty="0" smtClean="0"/>
              <a:t>OF PREECLAMPSIA (ELISA LLURBA).</a:t>
            </a:r>
          </a:p>
          <a:p>
            <a:r>
              <a:rPr lang="en-US" sz="1600" b="1" dirty="0" smtClean="0"/>
              <a:t> </a:t>
            </a:r>
          </a:p>
          <a:p>
            <a:pPr marL="342900" indent="-342900">
              <a:buAutoNum type="alphaLcParenR"/>
            </a:pPr>
            <a:r>
              <a:rPr lang="en-US" sz="1600" dirty="0" smtClean="0"/>
              <a:t>To </a:t>
            </a:r>
            <a:r>
              <a:rPr lang="en-US" sz="1600" dirty="0"/>
              <a:t>demonstrate that the use of sFlt1/</a:t>
            </a:r>
            <a:r>
              <a:rPr lang="en-US" sz="1600" dirty="0" err="1"/>
              <a:t>PlGF</a:t>
            </a:r>
            <a:r>
              <a:rPr lang="en-US" sz="1600" dirty="0"/>
              <a:t> ratio for the diagnosis and classification of PE improve maternal and neonatal outcome</a:t>
            </a:r>
            <a:r>
              <a:rPr lang="en-US" sz="1600" dirty="0" smtClean="0"/>
              <a:t>.</a:t>
            </a:r>
          </a:p>
          <a:p>
            <a:pPr marL="342900" indent="-342900">
              <a:buAutoNum type="alphaLcParenR"/>
            </a:pPr>
            <a:endParaRPr lang="ca-ES" sz="1600" dirty="0"/>
          </a:p>
          <a:p>
            <a:r>
              <a:rPr lang="en-US" sz="1600" dirty="0"/>
              <a:t>b) To collect evidence that the use of sFlt-1/</a:t>
            </a:r>
            <a:r>
              <a:rPr lang="en-US" sz="1600" dirty="0" err="1"/>
              <a:t>PlGF</a:t>
            </a:r>
            <a:r>
              <a:rPr lang="en-US" sz="1600" dirty="0"/>
              <a:t> ratio decreases hospital stay compared to the classical definition</a:t>
            </a:r>
            <a:r>
              <a:rPr lang="en-US" sz="1600" dirty="0" smtClean="0"/>
              <a:t>.</a:t>
            </a:r>
          </a:p>
          <a:p>
            <a:endParaRPr lang="ca-ES" sz="1600" dirty="0"/>
          </a:p>
          <a:p>
            <a:r>
              <a:rPr lang="en-US" sz="1600" dirty="0"/>
              <a:t>c) To elaborate a clinical score for maternal-neonatal prognosis combining prenatal maternal and fetal biomarkers</a:t>
            </a:r>
            <a:r>
              <a:rPr lang="en-US" sz="1600" dirty="0" smtClean="0"/>
              <a:t>.</a:t>
            </a:r>
          </a:p>
          <a:p>
            <a:endParaRPr lang="ca-ES" sz="1600" dirty="0"/>
          </a:p>
          <a:p>
            <a:r>
              <a:rPr lang="en-US" sz="1600" dirty="0"/>
              <a:t>d) To establish updated guidelines and protocols for the diagnosis, classification and management of PE with the use of the sFlt1/</a:t>
            </a:r>
            <a:r>
              <a:rPr lang="en-US" sz="1600" dirty="0" err="1"/>
              <a:t>PlGF</a:t>
            </a:r>
            <a:r>
              <a:rPr lang="en-US" sz="1600" dirty="0"/>
              <a:t> ratio</a:t>
            </a:r>
            <a:r>
              <a:rPr lang="en-US" sz="1600" dirty="0" smtClean="0"/>
              <a:t>.</a:t>
            </a:r>
          </a:p>
          <a:p>
            <a:endParaRPr lang="ca-ES" sz="1600" dirty="0"/>
          </a:p>
          <a:p>
            <a:r>
              <a:rPr lang="en-US" sz="1600" dirty="0"/>
              <a:t>e) To store biological samples from mother, umbilical cord, neonates and children in an ad hoc section of the </a:t>
            </a:r>
            <a:r>
              <a:rPr lang="en-US" sz="1600" dirty="0" err="1"/>
              <a:t>Biobanks</a:t>
            </a:r>
            <a:r>
              <a:rPr lang="en-US" sz="1600" dirty="0"/>
              <a:t> of the participating</a:t>
            </a:r>
            <a:endParaRPr lang="ca-ES" sz="1600" dirty="0"/>
          </a:p>
          <a:p>
            <a:r>
              <a:rPr lang="en-US" sz="1600" dirty="0"/>
              <a:t>groups to be used for WP1 and WP3.</a:t>
            </a:r>
            <a:endParaRPr lang="ca-ES" sz="1600" dirty="0"/>
          </a:p>
        </p:txBody>
      </p:sp>
      <p:pic>
        <p:nvPicPr>
          <p:cNvPr id="38" name="Picture -1022"/>
          <p:cNvPicPr>
            <a:picLocks noChangeAspect="1" noChangeArrowheads="1"/>
          </p:cNvPicPr>
          <p:nvPr/>
        </p:nvPicPr>
        <p:blipFill>
          <a:blip r:embed="rId5" cstate="print"/>
          <a:srcRect l="9881" t="26350" r="7775" b="10456"/>
          <a:stretch>
            <a:fillRect/>
          </a:stretch>
        </p:blipFill>
        <p:spPr bwMode="auto">
          <a:xfrm>
            <a:off x="313390" y="3500051"/>
            <a:ext cx="1181527" cy="6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19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3 Rectángulo"/>
          <p:cNvSpPr/>
          <p:nvPr/>
        </p:nvSpPr>
        <p:spPr>
          <a:xfrm>
            <a:off x="1069474" y="655052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28" name="Agrupar 77"/>
          <p:cNvGrpSpPr/>
          <p:nvPr/>
        </p:nvGrpSpPr>
        <p:grpSpPr>
          <a:xfrm>
            <a:off x="186883" y="2453220"/>
            <a:ext cx="1545168" cy="2088232"/>
            <a:chOff x="1752600" y="3733800"/>
            <a:chExt cx="2209800" cy="2016224"/>
          </a:xfrm>
        </p:grpSpPr>
        <p:sp>
          <p:nvSpPr>
            <p:cNvPr id="29" name="169 Proceso alternativo"/>
            <p:cNvSpPr/>
            <p:nvPr/>
          </p:nvSpPr>
          <p:spPr>
            <a:xfrm>
              <a:off x="1835696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170 Rectángulo"/>
            <p:cNvSpPr/>
            <p:nvPr/>
          </p:nvSpPr>
          <p:spPr>
            <a:xfrm>
              <a:off x="1752600" y="3861048"/>
              <a:ext cx="22098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Predicción-prevención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PE/CIR</a:t>
              </a:r>
            </a:p>
            <a:p>
              <a:pPr marL="0" lvl="1" algn="ctr"/>
              <a:r>
                <a:rPr lang="ca-ES" sz="1200" dirty="0" smtClean="0"/>
                <a:t>PI16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Imagen 26" descr="garland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9" y="172041"/>
            <a:ext cx="1480820" cy="579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Logo_Retic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11" y="218881"/>
            <a:ext cx="1682115" cy="620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978088" y="1673081"/>
            <a:ext cx="6883037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TO DETERMINE THE USEFULNESS OF NOVEL PLACENTAL BIOMARKERS (sFlt1/</a:t>
            </a:r>
            <a:r>
              <a:rPr lang="en-US" sz="1600" b="1" dirty="0" err="1"/>
              <a:t>PlGF</a:t>
            </a:r>
            <a:r>
              <a:rPr lang="en-US" sz="1600" b="1" dirty="0"/>
              <a:t> ratio) IN THE DIAGNOSIS AND </a:t>
            </a:r>
            <a:r>
              <a:rPr lang="en-US" sz="1600" b="1" dirty="0" smtClean="0"/>
              <a:t>PROGNOSIS</a:t>
            </a:r>
            <a:r>
              <a:rPr lang="ca-ES" sz="1600" dirty="0"/>
              <a:t> </a:t>
            </a:r>
            <a:r>
              <a:rPr lang="en-US" sz="1600" b="1" dirty="0" smtClean="0"/>
              <a:t>OF PREECLAMPSIA.</a:t>
            </a:r>
          </a:p>
          <a:p>
            <a:r>
              <a:rPr lang="en-US" sz="1600" b="1" dirty="0" smtClean="0"/>
              <a:t> </a:t>
            </a:r>
          </a:p>
          <a:p>
            <a:pPr lvl="0"/>
            <a:r>
              <a:rPr lang="en-US" sz="1600" dirty="0"/>
              <a:t>Update on the Diagnosis and Prognosis of Preeclampsia with the Aid of the sFlt-1/ </a:t>
            </a:r>
            <a:r>
              <a:rPr lang="en-US" sz="1600" dirty="0" err="1"/>
              <a:t>PlGF</a:t>
            </a:r>
            <a:r>
              <a:rPr lang="en-US" sz="1600" dirty="0"/>
              <a:t> Ratio in Singleton Pregnancies. </a:t>
            </a:r>
            <a:r>
              <a:rPr lang="en-US" sz="1600" dirty="0" err="1"/>
              <a:t>Herraiz</a:t>
            </a:r>
            <a:r>
              <a:rPr lang="en-US" sz="1600" dirty="0"/>
              <a:t> I, </a:t>
            </a:r>
            <a:r>
              <a:rPr lang="en-US" sz="1600" b="1" dirty="0"/>
              <a:t>Llurba E</a:t>
            </a:r>
            <a:r>
              <a:rPr lang="en-US" sz="1600" dirty="0"/>
              <a:t>, </a:t>
            </a:r>
            <a:r>
              <a:rPr lang="en-US" sz="1600" dirty="0" err="1"/>
              <a:t>Verlohren</a:t>
            </a:r>
            <a:r>
              <a:rPr lang="en-US" sz="1600" dirty="0"/>
              <a:t> S, Galindo A; Spanish Group for the Study of </a:t>
            </a:r>
            <a:r>
              <a:rPr lang="en-US" sz="1600" dirty="0" err="1"/>
              <a:t>Angiogenic</a:t>
            </a:r>
            <a:r>
              <a:rPr lang="en-US" sz="1600" dirty="0"/>
              <a:t> Markers in Preeclampsia. Fetal </a:t>
            </a:r>
            <a:r>
              <a:rPr lang="en-US" sz="1600" dirty="0" err="1"/>
              <a:t>Diagn</a:t>
            </a:r>
            <a:r>
              <a:rPr lang="en-US" sz="1600" dirty="0"/>
              <a:t> </a:t>
            </a:r>
            <a:r>
              <a:rPr lang="en-US" sz="1600" dirty="0" err="1"/>
              <a:t>Ther</a:t>
            </a:r>
            <a:r>
              <a:rPr lang="en-US" sz="1600" dirty="0"/>
              <a:t>. 2017 Jul 19. </a:t>
            </a:r>
            <a:r>
              <a:rPr lang="en-US" sz="1600" dirty="0" err="1"/>
              <a:t>doi</a:t>
            </a:r>
            <a:r>
              <a:rPr lang="en-US" sz="1600" dirty="0"/>
              <a:t>: 10.1159/000477903. [</a:t>
            </a:r>
            <a:r>
              <a:rPr lang="en-US" sz="1600" dirty="0" err="1"/>
              <a:t>Epub</a:t>
            </a:r>
            <a:r>
              <a:rPr lang="en-US" sz="1600" dirty="0"/>
              <a:t> ahead of print] PMID: 28719896</a:t>
            </a:r>
          </a:p>
          <a:p>
            <a:endParaRPr lang="en-US" sz="1600" b="1" dirty="0"/>
          </a:p>
          <a:p>
            <a:endParaRPr lang="en-US" sz="1600" b="1" dirty="0" smtClean="0"/>
          </a:p>
          <a:p>
            <a:pPr lvl="0"/>
            <a:r>
              <a:rPr lang="en-US" sz="1600" dirty="0" err="1"/>
              <a:t>Zeisler</a:t>
            </a:r>
            <a:r>
              <a:rPr lang="en-US" sz="1600" dirty="0"/>
              <a:t> H, </a:t>
            </a:r>
            <a:r>
              <a:rPr lang="en-US" sz="1600" b="1" dirty="0"/>
              <a:t>Llurba E</a:t>
            </a:r>
            <a:r>
              <a:rPr lang="en-US" sz="1600" dirty="0"/>
              <a:t>, </a:t>
            </a:r>
            <a:r>
              <a:rPr lang="en-US" sz="1600" dirty="0" err="1"/>
              <a:t>Chantraine</a:t>
            </a:r>
            <a:r>
              <a:rPr lang="en-US" sz="1600" dirty="0"/>
              <a:t> FJ, </a:t>
            </a:r>
            <a:r>
              <a:rPr lang="en-US" sz="1600" dirty="0" err="1"/>
              <a:t>Vatish</a:t>
            </a:r>
            <a:r>
              <a:rPr lang="en-US" sz="1600" dirty="0"/>
              <a:t> M, Staff AC, </a:t>
            </a:r>
            <a:r>
              <a:rPr lang="en-US" sz="1600" dirty="0" err="1"/>
              <a:t>Sennström</a:t>
            </a:r>
            <a:r>
              <a:rPr lang="en-US" sz="1600" dirty="0"/>
              <a:t> M, </a:t>
            </a:r>
            <a:r>
              <a:rPr lang="en-US" sz="1600" dirty="0" err="1"/>
              <a:t>Olovsson</a:t>
            </a:r>
            <a:r>
              <a:rPr lang="en-US" sz="1600" dirty="0"/>
              <a:t> M, </a:t>
            </a:r>
            <a:r>
              <a:rPr lang="en-US" sz="1600" dirty="0" err="1"/>
              <a:t>Brennecke</a:t>
            </a:r>
            <a:r>
              <a:rPr lang="en-US" sz="1600" dirty="0"/>
              <a:t> SP, </a:t>
            </a:r>
            <a:r>
              <a:rPr lang="en-US" sz="1600" dirty="0" err="1"/>
              <a:t>Stepan</a:t>
            </a:r>
            <a:r>
              <a:rPr lang="en-US" sz="1600" dirty="0"/>
              <a:t> H, </a:t>
            </a:r>
            <a:r>
              <a:rPr lang="en-US" sz="1600" dirty="0" err="1"/>
              <a:t>Allegranza</a:t>
            </a:r>
            <a:r>
              <a:rPr lang="en-US" sz="1600" dirty="0"/>
              <a:t> D, </a:t>
            </a:r>
            <a:r>
              <a:rPr lang="en-US" sz="1600" dirty="0" err="1"/>
              <a:t>Schoedl</a:t>
            </a:r>
            <a:r>
              <a:rPr lang="en-US" sz="1600" dirty="0"/>
              <a:t> M, Grill S, </a:t>
            </a:r>
            <a:r>
              <a:rPr lang="en-US" sz="1600" dirty="0" err="1"/>
              <a:t>Hund</a:t>
            </a:r>
            <a:r>
              <a:rPr lang="en-US" sz="1600" dirty="0"/>
              <a:t> M, </a:t>
            </a:r>
            <a:r>
              <a:rPr lang="en-US" sz="1600" dirty="0" err="1"/>
              <a:t>Verlohren</a:t>
            </a:r>
            <a:r>
              <a:rPr lang="en-US" sz="1600" dirty="0"/>
              <a:t> S. Soluble </a:t>
            </a:r>
            <a:r>
              <a:rPr lang="en-US" sz="1600" dirty="0" err="1"/>
              <a:t>fms</a:t>
            </a:r>
            <a:r>
              <a:rPr lang="en-US" sz="1600" dirty="0"/>
              <a:t>-like tyrosine kinase-1 to placental growth factor ratio: ruling out pre-</a:t>
            </a:r>
            <a:r>
              <a:rPr lang="en-US" sz="1600" dirty="0" err="1"/>
              <a:t>eclampsia</a:t>
            </a:r>
            <a:r>
              <a:rPr lang="en-US" sz="1600" dirty="0"/>
              <a:t> for up to 4 weeks and value of retesting. Ultrasound </a:t>
            </a:r>
            <a:r>
              <a:rPr lang="en-US" sz="1600" dirty="0" err="1"/>
              <a:t>Obstet</a:t>
            </a:r>
            <a:r>
              <a:rPr lang="en-US" sz="1600" dirty="0"/>
              <a:t> Gynecol. 2019 Mar;53(3):367-375. </a:t>
            </a:r>
            <a:r>
              <a:rPr lang="en-US" sz="1600" dirty="0" err="1"/>
              <a:t>doi</a:t>
            </a:r>
            <a:r>
              <a:rPr lang="en-US" sz="1600" dirty="0"/>
              <a:t>: 10.1002/uog.19178. </a:t>
            </a:r>
            <a:r>
              <a:rPr lang="en-US" sz="1600" dirty="0" err="1"/>
              <a:t>Epub</a:t>
            </a:r>
            <a:r>
              <a:rPr lang="en-US" sz="1600" dirty="0"/>
              <a:t> 2019 Feb 4. PMID: 3001456</a:t>
            </a:r>
            <a:endParaRPr lang="en-US" sz="1600" b="1" dirty="0"/>
          </a:p>
          <a:p>
            <a:endParaRPr lang="en-US" sz="1600" b="1" dirty="0" smtClean="0"/>
          </a:p>
          <a:p>
            <a:pPr lvl="0"/>
            <a:r>
              <a:rPr lang="ca-ES" sz="1600" dirty="0"/>
              <a:t>Tumor Necrosis Factor-</a:t>
            </a:r>
            <a:r>
              <a:rPr lang="ca-ES" sz="1600" dirty="0" err="1"/>
              <a:t>Alpha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Pregnancy</a:t>
            </a:r>
            <a:r>
              <a:rPr lang="ca-ES" sz="1600" dirty="0"/>
              <a:t>: Focus on </a:t>
            </a:r>
            <a:r>
              <a:rPr lang="ca-ES" sz="1600" dirty="0" err="1"/>
              <a:t>Biologics</a:t>
            </a:r>
            <a:r>
              <a:rPr lang="ca-ES" sz="1600" dirty="0"/>
              <a:t>. </a:t>
            </a:r>
            <a:r>
              <a:rPr lang="ca-ES" sz="1600" dirty="0" err="1"/>
              <a:t>An</a:t>
            </a:r>
            <a:r>
              <a:rPr lang="ca-ES" sz="1600" dirty="0"/>
              <a:t> </a:t>
            </a:r>
            <a:r>
              <a:rPr lang="ca-ES" sz="1600" dirty="0" err="1"/>
              <a:t>Updated</a:t>
            </a:r>
            <a:r>
              <a:rPr lang="ca-ES" sz="1600" dirty="0"/>
              <a:t> </a:t>
            </a:r>
            <a:r>
              <a:rPr lang="ca-ES" sz="1600" dirty="0" err="1"/>
              <a:t>and</a:t>
            </a:r>
            <a:r>
              <a:rPr lang="ca-ES" sz="1600" dirty="0"/>
              <a:t> </a:t>
            </a:r>
            <a:r>
              <a:rPr lang="ca-ES" sz="1600" dirty="0" err="1"/>
              <a:t>Comprehensive</a:t>
            </a:r>
            <a:r>
              <a:rPr lang="ca-ES" sz="1600" dirty="0"/>
              <a:t> </a:t>
            </a:r>
            <a:r>
              <a:rPr lang="ca-ES" sz="1600" dirty="0" err="1"/>
              <a:t>Review</a:t>
            </a:r>
            <a:r>
              <a:rPr lang="ca-ES" sz="1600" dirty="0"/>
              <a:t>. </a:t>
            </a:r>
            <a:r>
              <a:rPr lang="ca-ES" sz="1600" dirty="0" err="1"/>
              <a:t>Alijotas</a:t>
            </a:r>
            <a:r>
              <a:rPr lang="ca-ES" sz="1600" dirty="0"/>
              <a:t>-Reig </a:t>
            </a:r>
            <a:r>
              <a:rPr lang="ca-ES" sz="1600" dirty="0" err="1"/>
              <a:t>J</a:t>
            </a:r>
            <a:r>
              <a:rPr lang="ca-ES" sz="1600" dirty="0"/>
              <a:t>, Esteve-Valverde E, Ferrer-Oliveras </a:t>
            </a:r>
            <a:r>
              <a:rPr lang="ca-ES" sz="1600" dirty="0" err="1"/>
              <a:t>R</a:t>
            </a:r>
            <a:r>
              <a:rPr lang="ca-ES" sz="1600" dirty="0"/>
              <a:t>, </a:t>
            </a:r>
            <a:r>
              <a:rPr lang="ca-ES" sz="1600" b="1" dirty="0"/>
              <a:t>Llurba E</a:t>
            </a:r>
            <a:r>
              <a:rPr lang="ca-ES" sz="1600" dirty="0"/>
              <a:t>, Gris JM. Clin </a:t>
            </a:r>
            <a:r>
              <a:rPr lang="ca-ES" sz="1600" dirty="0" err="1"/>
              <a:t>Rev</a:t>
            </a:r>
            <a:r>
              <a:rPr lang="ca-ES" sz="1600" dirty="0"/>
              <a:t> </a:t>
            </a:r>
            <a:r>
              <a:rPr lang="ca-ES" sz="1600" dirty="0" err="1"/>
              <a:t>Allergy</a:t>
            </a:r>
            <a:r>
              <a:rPr lang="ca-ES" sz="1600" dirty="0"/>
              <a:t> </a:t>
            </a:r>
            <a:r>
              <a:rPr lang="ca-ES" sz="1600" dirty="0" err="1"/>
              <a:t>Immunol</a:t>
            </a:r>
            <a:r>
              <a:rPr lang="ca-ES" sz="1600" dirty="0"/>
              <a:t>. 2017 Jan 4. doi: 10.1007/s12016-016-8596-x. [</a:t>
            </a:r>
            <a:r>
              <a:rPr lang="ca-ES" sz="1600" dirty="0" err="1"/>
              <a:t>Epub</a:t>
            </a:r>
            <a:r>
              <a:rPr lang="ca-ES" sz="1600" dirty="0"/>
              <a:t> </a:t>
            </a:r>
            <a:r>
              <a:rPr lang="ca-ES" sz="1600" dirty="0" err="1"/>
              <a:t>ahead</a:t>
            </a:r>
            <a:r>
              <a:rPr lang="ca-ES" sz="1600" dirty="0"/>
              <a:t> of </a:t>
            </a:r>
            <a:r>
              <a:rPr lang="ca-ES" sz="1600" dirty="0" err="1"/>
              <a:t>print</a:t>
            </a:r>
            <a:r>
              <a:rPr lang="ca-ES" sz="1600" dirty="0"/>
              <a:t>] </a:t>
            </a:r>
            <a:r>
              <a:rPr lang="ca-ES" sz="1600" dirty="0" err="1"/>
              <a:t>Review</a:t>
            </a:r>
            <a:r>
              <a:rPr lang="ca-ES" sz="1600" dirty="0"/>
              <a:t>. PMID: 28054230</a:t>
            </a:r>
            <a:endParaRPr lang="en-US" sz="1600" dirty="0"/>
          </a:p>
          <a:p>
            <a:endParaRPr lang="en-US" sz="1600" b="1" dirty="0" smtClean="0"/>
          </a:p>
        </p:txBody>
      </p:sp>
      <p:pic>
        <p:nvPicPr>
          <p:cNvPr id="38" name="Picture -1022"/>
          <p:cNvPicPr>
            <a:picLocks noChangeAspect="1" noChangeArrowheads="1"/>
          </p:cNvPicPr>
          <p:nvPr/>
        </p:nvPicPr>
        <p:blipFill>
          <a:blip r:embed="rId5" cstate="print"/>
          <a:srcRect l="9881" t="26350" r="7775" b="10456"/>
          <a:stretch>
            <a:fillRect/>
          </a:stretch>
        </p:blipFill>
        <p:spPr bwMode="auto">
          <a:xfrm>
            <a:off x="313390" y="3500051"/>
            <a:ext cx="1181527" cy="6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15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39595"/>
          </a:xfrm>
          <a:prstGeom prst="rect">
            <a:avLst/>
          </a:prstGeom>
        </p:spPr>
      </p:pic>
      <p:pic>
        <p:nvPicPr>
          <p:cNvPr id="3" name="Picture 2" descr="fis 20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43" y="2891060"/>
            <a:ext cx="5797835" cy="39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3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78"/>
          <p:cNvGrpSpPr/>
          <p:nvPr/>
        </p:nvGrpSpPr>
        <p:grpSpPr>
          <a:xfrm>
            <a:off x="35394" y="2495889"/>
            <a:ext cx="1606975" cy="2088232"/>
            <a:chOff x="5508104" y="3733800"/>
            <a:chExt cx="2376264" cy="2016224"/>
          </a:xfrm>
        </p:grpSpPr>
        <p:sp>
          <p:nvSpPr>
            <p:cNvPr id="63" name="173 Proceso alternativo"/>
            <p:cNvSpPr/>
            <p:nvPr/>
          </p:nvSpPr>
          <p:spPr>
            <a:xfrm>
              <a:off x="5652120" y="3733800"/>
              <a:ext cx="2016224" cy="2016224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176 Rectángulo"/>
            <p:cNvSpPr/>
            <p:nvPr/>
          </p:nvSpPr>
          <p:spPr>
            <a:xfrm>
              <a:off x="5508104" y="3861048"/>
              <a:ext cx="2376264" cy="505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 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2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Risc</a:t>
              </a:r>
              <a:r>
                <a:rPr lang="en-US" sz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CV </a:t>
              </a:r>
              <a:r>
                <a:rPr lang="en-US" sz="12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tardío</a:t>
              </a:r>
              <a:endParaRPr lang="en-US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93 Rectángulo"/>
          <p:cNvSpPr/>
          <p:nvPr/>
        </p:nvSpPr>
        <p:spPr>
          <a:xfrm>
            <a:off x="1069474" y="239553"/>
            <a:ext cx="700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b="1" dirty="0" smtClean="0">
                <a:solidFill>
                  <a:srgbClr val="3385D6"/>
                </a:solidFill>
                <a:latin typeface="Arial"/>
                <a:cs typeface="Arial"/>
              </a:rPr>
              <a:t>PROGRAMA 2</a:t>
            </a:r>
          </a:p>
          <a:p>
            <a:pPr algn="ctr"/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Programación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materna y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>
                <a:solidFill>
                  <a:srgbClr val="800000"/>
                </a:solidFill>
                <a:latin typeface="Arial"/>
                <a:cs typeface="Arial"/>
              </a:rPr>
              <a:t>fetal de 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las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enfermedades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cardiovasculares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y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metabolicas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 de origen </a:t>
            </a:r>
            <a:r>
              <a:rPr lang="ca-ES" sz="1600" b="1" i="1" dirty="0" err="1" smtClean="0">
                <a:solidFill>
                  <a:srgbClr val="800000"/>
                </a:solidFill>
                <a:latin typeface="Arial"/>
                <a:cs typeface="Arial"/>
              </a:rPr>
              <a:t>placentario</a:t>
            </a:r>
            <a:r>
              <a:rPr lang="ca-ES" sz="1600" b="1" i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  <a:endParaRPr lang="es-ES" sz="1600" b="1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4593" y="3207474"/>
            <a:ext cx="771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ca-ES" sz="1400" dirty="0" smtClean="0"/>
              <a:t>PI16-col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/>
          <a:srcRect l="10090" t="13126" r="42881" b="29122"/>
          <a:stretch/>
        </p:blipFill>
        <p:spPr bwMode="auto">
          <a:xfrm>
            <a:off x="305726" y="3646628"/>
            <a:ext cx="1066310" cy="84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97070" y="1194207"/>
            <a:ext cx="7546930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OBJECTIVE 3.</a:t>
            </a:r>
            <a:endParaRPr lang="ca-ES" sz="1600" dirty="0"/>
          </a:p>
          <a:p>
            <a:r>
              <a:rPr lang="en-US" sz="1600" b="1" dirty="0"/>
              <a:t>TO STUDY NOVEL MATERNAL AND CHILDREN CARDIOVASCULAR RISK BIOMARKERS AND TO EXPLORE </a:t>
            </a:r>
            <a:r>
              <a:rPr lang="en-US" sz="1600" b="1" dirty="0" smtClean="0"/>
              <a:t>POTENTIAL</a:t>
            </a:r>
            <a:r>
              <a:rPr lang="ca-ES" sz="1600" dirty="0"/>
              <a:t> </a:t>
            </a:r>
            <a:r>
              <a:rPr lang="en-US" sz="1600" b="1" dirty="0" smtClean="0"/>
              <a:t>PREVENTIVE STRATEGIES (RODRIGUEZ MARTINEZ)</a:t>
            </a:r>
            <a:endParaRPr lang="ca-ES" sz="1600" dirty="0"/>
          </a:p>
          <a:p>
            <a:r>
              <a:rPr lang="en-US" sz="1600" dirty="0"/>
              <a:t>a) To correlate severity of PE/IUGR with cardiovascular dysfunction parameters in mothers and fetuses and its relation with anti-</a:t>
            </a:r>
            <a:r>
              <a:rPr lang="en-US" sz="1600" dirty="0" err="1"/>
              <a:t>angiogenic</a:t>
            </a:r>
            <a:endParaRPr lang="ca-ES" sz="1600" dirty="0"/>
          </a:p>
          <a:p>
            <a:r>
              <a:rPr lang="en-US" sz="1600" dirty="0"/>
              <a:t>factors (sFlt1, </a:t>
            </a:r>
            <a:r>
              <a:rPr lang="en-US" sz="1600" dirty="0" err="1"/>
              <a:t>sEng</a:t>
            </a:r>
            <a:r>
              <a:rPr lang="en-US" sz="1600" dirty="0" smtClean="0"/>
              <a:t>).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Fis</a:t>
            </a:r>
            <a:r>
              <a:rPr lang="en-US" sz="1600" dirty="0">
                <a:solidFill>
                  <a:srgbClr val="FF0000"/>
                </a:solidFill>
              </a:rPr>
              <a:t> 2016-PI J. </a:t>
            </a:r>
            <a:r>
              <a:rPr lang="en-US" sz="1600" dirty="0" err="1">
                <a:solidFill>
                  <a:srgbClr val="FF0000"/>
                </a:solidFill>
              </a:rPr>
              <a:t>Alijotas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pendiente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resultados</a:t>
            </a:r>
            <a:r>
              <a:rPr lang="en-US" sz="1600" dirty="0" smtClean="0">
                <a:solidFill>
                  <a:srgbClr val="FF0000"/>
                </a:solidFill>
              </a:rPr>
              <a:t>/BIOCIR/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ensayo </a:t>
            </a:r>
            <a:r>
              <a:rPr lang="es-ES" sz="16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Tracip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b</a:t>
            </a:r>
            <a:r>
              <a:rPr lang="en-US" sz="1600" dirty="0"/>
              <a:t>) To evaluate the relationship between placental biomarkers during pregnancy and the incidence of cardiovascular injury at medium-long term</a:t>
            </a:r>
            <a:endParaRPr lang="ca-ES" sz="1600" dirty="0"/>
          </a:p>
          <a:p>
            <a:r>
              <a:rPr lang="en-US" sz="1600" dirty="0"/>
              <a:t>in women who had had PE or intrauterine growth retardation (IUGR</a:t>
            </a:r>
            <a:r>
              <a:rPr lang="en-US" sz="1600" dirty="0" smtClean="0"/>
              <a:t>).</a:t>
            </a:r>
          </a:p>
          <a:p>
            <a:r>
              <a:rPr lang="en-US" sz="1600" dirty="0" err="1">
                <a:solidFill>
                  <a:srgbClr val="FF0000"/>
                </a:solidFill>
              </a:rPr>
              <a:t>Fis</a:t>
            </a:r>
            <a:r>
              <a:rPr lang="en-US" sz="1600" dirty="0">
                <a:solidFill>
                  <a:srgbClr val="FF0000"/>
                </a:solidFill>
              </a:rPr>
              <a:t> 2016-PI J. </a:t>
            </a:r>
            <a:r>
              <a:rPr lang="en-US" sz="1600" dirty="0" err="1">
                <a:solidFill>
                  <a:srgbClr val="FF0000"/>
                </a:solidFill>
              </a:rPr>
              <a:t>Alijotas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pendiente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resultados</a:t>
            </a:r>
            <a:r>
              <a:rPr lang="en-US" sz="1600" dirty="0" smtClean="0">
                <a:solidFill>
                  <a:srgbClr val="FF0000"/>
                </a:solidFill>
              </a:rPr>
              <a:t>/BIOCIR/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ensayo </a:t>
            </a:r>
            <a:r>
              <a:rPr lang="es-ES" sz="16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Tracip</a:t>
            </a:r>
            <a:r>
              <a:rPr lang="es-ES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 smtClean="0"/>
          </a:p>
          <a:p>
            <a:endParaRPr lang="ca-ES" sz="1600" dirty="0"/>
          </a:p>
          <a:p>
            <a:r>
              <a:rPr lang="en-US" sz="1600" dirty="0"/>
              <a:t>c) To create and validate an animal model to study the extent of the impact of placental insufficiency in cardiovascular targets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Fis</a:t>
            </a:r>
            <a:r>
              <a:rPr lang="en-US" sz="1600" dirty="0" smtClean="0">
                <a:solidFill>
                  <a:srgbClr val="FF0000"/>
                </a:solidFill>
              </a:rPr>
              <a:t> 2016-PI J. </a:t>
            </a:r>
            <a:r>
              <a:rPr lang="en-US" sz="1600" dirty="0" err="1" smtClean="0">
                <a:solidFill>
                  <a:srgbClr val="FF0000"/>
                </a:solidFill>
              </a:rPr>
              <a:t>Alijotas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pendiente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resultados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ca-ES" sz="1600" dirty="0"/>
          </a:p>
          <a:p>
            <a:r>
              <a:rPr lang="en-US" sz="1600" dirty="0"/>
              <a:t>d) To study the application of potential preventive measures (exercise, diet and aspirin) after childbirth to improve cardiovascular future</a:t>
            </a:r>
            <a:endParaRPr lang="ca-ES" sz="1600" dirty="0"/>
          </a:p>
          <a:p>
            <a:r>
              <a:rPr lang="en-US" sz="1600" dirty="0"/>
              <a:t>maternal and offspring health</a:t>
            </a:r>
            <a:r>
              <a:rPr lang="en-US" sz="1600" dirty="0" smtClean="0"/>
              <a:t>.</a:t>
            </a:r>
          </a:p>
          <a:p>
            <a:r>
              <a:rPr lang="es-ES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Basándonos en una muestra representativa de niños aragoneses (estudio CALINA, 1600 niños), explorar los determinantes del periodo perinatal y de la infancia temprana del sobrepeso y la obesidad, y su mediación en el riesgo cardiovascular. </a:t>
            </a:r>
          </a:p>
          <a:p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34977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1445</Words>
  <Application>Microsoft Macintosh PowerPoint</Application>
  <PresentationFormat>On-screen Show (4:3)</PresentationFormat>
  <Paragraphs>199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BiSC: Barcelona Life Study  Cohort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...</dc:creator>
  <cp:lastModifiedBy>Elisa Llurba</cp:lastModifiedBy>
  <cp:revision>17</cp:revision>
  <dcterms:created xsi:type="dcterms:W3CDTF">2017-04-05T21:16:12Z</dcterms:created>
  <dcterms:modified xsi:type="dcterms:W3CDTF">2019-06-11T02:34:07Z</dcterms:modified>
</cp:coreProperties>
</file>